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Lst>
  <p:notesMasterIdLst>
    <p:notesMasterId r:id="rId87"/>
  </p:notesMasterIdLst>
  <p:sldIdLst>
    <p:sldId id="256" r:id="rId4"/>
    <p:sldId id="299" r:id="rId5"/>
    <p:sldId id="376" r:id="rId6"/>
    <p:sldId id="391" r:id="rId7"/>
    <p:sldId id="956" r:id="rId8"/>
    <p:sldId id="1031" r:id="rId9"/>
    <p:sldId id="530" r:id="rId10"/>
    <p:sldId id="957" r:id="rId11"/>
    <p:sldId id="393" r:id="rId12"/>
    <p:sldId id="394" r:id="rId13"/>
    <p:sldId id="395" r:id="rId14"/>
    <p:sldId id="979" r:id="rId15"/>
    <p:sldId id="1032" r:id="rId16"/>
    <p:sldId id="992" r:id="rId17"/>
    <p:sldId id="480" r:id="rId18"/>
    <p:sldId id="481" r:id="rId19"/>
    <p:sldId id="1033" r:id="rId20"/>
    <p:sldId id="424" r:id="rId21"/>
    <p:sldId id="1034" r:id="rId22"/>
    <p:sldId id="425" r:id="rId23"/>
    <p:sldId id="984" r:id="rId24"/>
    <p:sldId id="567" r:id="rId25"/>
    <p:sldId id="568" r:id="rId26"/>
    <p:sldId id="1035" r:id="rId27"/>
    <p:sldId id="569" r:id="rId28"/>
    <p:sldId id="570" r:id="rId29"/>
    <p:sldId id="1036" r:id="rId30"/>
    <p:sldId id="1037" r:id="rId31"/>
    <p:sldId id="1038" r:id="rId32"/>
    <p:sldId id="1039" r:id="rId33"/>
    <p:sldId id="1040" r:id="rId34"/>
    <p:sldId id="1041" r:id="rId35"/>
    <p:sldId id="1042" r:id="rId36"/>
    <p:sldId id="1043" r:id="rId37"/>
    <p:sldId id="1044" r:id="rId38"/>
    <p:sldId id="1045" r:id="rId39"/>
    <p:sldId id="1046" r:id="rId40"/>
    <p:sldId id="988" r:id="rId41"/>
    <p:sldId id="962" r:id="rId42"/>
    <p:sldId id="435" r:id="rId43"/>
    <p:sldId id="989" r:id="rId44"/>
    <p:sldId id="990" r:id="rId45"/>
    <p:sldId id="987" r:id="rId46"/>
    <p:sldId id="991" r:id="rId47"/>
    <p:sldId id="944" r:id="rId48"/>
    <p:sldId id="968" r:id="rId49"/>
    <p:sldId id="1047" r:id="rId50"/>
    <p:sldId id="1048" r:id="rId51"/>
    <p:sldId id="1049" r:id="rId52"/>
    <p:sldId id="1050" r:id="rId53"/>
    <p:sldId id="994" r:id="rId54"/>
    <p:sldId id="995" r:id="rId55"/>
    <p:sldId id="996" r:id="rId56"/>
    <p:sldId id="1051" r:id="rId57"/>
    <p:sldId id="998" r:id="rId58"/>
    <p:sldId id="999" r:id="rId59"/>
    <p:sldId id="1000" r:id="rId60"/>
    <p:sldId id="1001" r:id="rId61"/>
    <p:sldId id="1002" r:id="rId62"/>
    <p:sldId id="1003" r:id="rId63"/>
    <p:sldId id="1004" r:id="rId64"/>
    <p:sldId id="1005" r:id="rId65"/>
    <p:sldId id="1006" r:id="rId66"/>
    <p:sldId id="1007" r:id="rId67"/>
    <p:sldId id="1008" r:id="rId68"/>
    <p:sldId id="1009" r:id="rId69"/>
    <p:sldId id="1010" r:id="rId70"/>
    <p:sldId id="1011" r:id="rId71"/>
    <p:sldId id="1012" r:id="rId72"/>
    <p:sldId id="1052" r:id="rId73"/>
    <p:sldId id="1018" r:id="rId74"/>
    <p:sldId id="1019" r:id="rId75"/>
    <p:sldId id="1020" r:id="rId76"/>
    <p:sldId id="1021" r:id="rId77"/>
    <p:sldId id="1022" r:id="rId78"/>
    <p:sldId id="1023" r:id="rId79"/>
    <p:sldId id="1024" r:id="rId80"/>
    <p:sldId id="1025" r:id="rId81"/>
    <p:sldId id="1026" r:id="rId82"/>
    <p:sldId id="1027" r:id="rId83"/>
    <p:sldId id="1028" r:id="rId84"/>
    <p:sldId id="1029" r:id="rId85"/>
    <p:sldId id="1030" r:id="rId8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5EF"/>
    <a:srgbClr val="FCE7EE"/>
    <a:srgbClr val="FCE7F0"/>
    <a:srgbClr val="FCEBF1"/>
    <a:srgbClr val="FEF1F5"/>
    <a:srgbClr val="FEF8FA"/>
    <a:srgbClr val="FFFFFF"/>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4" autoAdjust="0"/>
    <p:restoredTop sz="82076" autoAdjust="0"/>
  </p:normalViewPr>
  <p:slideViewPr>
    <p:cSldViewPr snapToGrid="0">
      <p:cViewPr varScale="1">
        <p:scale>
          <a:sx n="39" d="100"/>
          <a:sy n="39" d="100"/>
        </p:scale>
        <p:origin x="45" y="612"/>
      </p:cViewPr>
      <p:guideLst/>
    </p:cSldViewPr>
  </p:slideViewPr>
  <p:notesTextViewPr>
    <p:cViewPr>
      <p:scale>
        <a:sx n="1" d="1"/>
        <a:sy n="1" d="1"/>
      </p:scale>
      <p:origin x="0" y="0"/>
    </p:cViewPr>
  </p:notesTextViewPr>
  <p:sorterViewPr>
    <p:cViewPr>
      <p:scale>
        <a:sx n="100" d="100"/>
        <a:sy n="100" d="100"/>
      </p:scale>
      <p:origin x="0" y="-3827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heme" Target="theme/theme1.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062A1-BBB3-4162-B1EC-55C2DC7FAECE}" type="datetimeFigureOut">
              <a:rPr lang="zh-CN" altLang="en-US" smtClean="0"/>
              <a:t>2024/6/10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B7CBD4-F75C-44C8-8766-B860E7599AAA}" type="slidenum">
              <a:rPr lang="zh-CN" altLang="en-US" smtClean="0"/>
              <a:t>‹#›</a:t>
            </a:fld>
            <a:endParaRPr lang="zh-CN" altLang="en-US"/>
          </a:p>
        </p:txBody>
      </p:sp>
    </p:spTree>
    <p:extLst>
      <p:ext uri="{BB962C8B-B14F-4D97-AF65-F5344CB8AC3E}">
        <p14:creationId xmlns:p14="http://schemas.microsoft.com/office/powerpoint/2010/main" val="3724258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aike.baidu.com/item/%E5%8D%B5%E4%B8%98/3388808"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baike.baidu.com/item/%E5%8D%B5%E5%AD%90/35232" TargetMode="External"/><Relationship Id="rId5" Type="http://schemas.openxmlformats.org/officeDocument/2006/relationships/hyperlink" Target="https://baike.baidu.com/item/%E9%80%8F%E6%98%8E%E8%B4%A8%E9%85%B8/6098261" TargetMode="External"/><Relationship Id="rId4" Type="http://schemas.openxmlformats.org/officeDocument/2006/relationships/hyperlink" Target="https://baike.baidu.com/item/%E9%A2%97%E7%B2%92%E7%BB%86%E8%83%9E/10329759"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aike.baidu.com/item/%E8%9E%8D%E5%90%88/72742"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baike.baidu.com/item/%E9%80%8F%E6%98%8E%E5%B8%A6%E5%8F%8D%E5%BA%94"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baike.baidu.com/item/%E8%9E%8D%E5%90%88/72742"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baike.baidu.com/item/%E9%80%8F%E6%98%8E%E5%B8%A6%E5%8F%8D%E5%BA%9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hudong.com/wiki/%E7%B3%96%E8%9B%8B%E7%99%BD"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baike.baidu.com/item/%E6%BB%8B%E5%85%BB%E5%B1%82/1111794" TargetMode="External"/><Relationship Id="rId2" Type="http://schemas.openxmlformats.org/officeDocument/2006/relationships/slide" Target="../slides/slide50.xml"/><Relationship Id="rId1" Type="http://schemas.openxmlformats.org/officeDocument/2006/relationships/notesMaster" Target="../notesMasters/notesMaster1.xml"/><Relationship Id="rId5" Type="http://schemas.openxmlformats.org/officeDocument/2006/relationships/hyperlink" Target="https://baike.baidu.com/item/%E8%83%9A%E8%83%8E%E5%8F%91%E8%82%B2/10999222" TargetMode="External"/><Relationship Id="rId4" Type="http://schemas.openxmlformats.org/officeDocument/2006/relationships/hyperlink" Target="https://baike.baidu.com/item/%E4%B8%AD%E8%83%9A%E5%B1%82/1560345"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8" Type="http://schemas.openxmlformats.org/officeDocument/2006/relationships/hyperlink" Target="http://baike.baidu.com/view/61303.htm" TargetMode="External"/><Relationship Id="rId13" Type="http://schemas.openxmlformats.org/officeDocument/2006/relationships/hyperlink" Target="http://baike.baidu.com/view/2989.htm" TargetMode="External"/><Relationship Id="rId18" Type="http://schemas.openxmlformats.org/officeDocument/2006/relationships/hyperlink" Target="http://baike.baidu.com/view/25183.htm" TargetMode="External"/><Relationship Id="rId3" Type="http://schemas.openxmlformats.org/officeDocument/2006/relationships/hyperlink" Target="http://baike.baidu.com/view/1554.htm" TargetMode="External"/><Relationship Id="rId21" Type="http://schemas.openxmlformats.org/officeDocument/2006/relationships/hyperlink" Target="http://baike.baidu.com/view/24789.htm" TargetMode="External"/><Relationship Id="rId7" Type="http://schemas.openxmlformats.org/officeDocument/2006/relationships/hyperlink" Target="http://baike.baidu.com/view/2398.htm" TargetMode="External"/><Relationship Id="rId12" Type="http://schemas.openxmlformats.org/officeDocument/2006/relationships/hyperlink" Target="http://baike.baidu.com/subview/328261/12823679.htm" TargetMode="External"/><Relationship Id="rId17" Type="http://schemas.openxmlformats.org/officeDocument/2006/relationships/hyperlink" Target="http://baike.baidu.com/view/700476.htm" TargetMode="External"/><Relationship Id="rId2" Type="http://schemas.openxmlformats.org/officeDocument/2006/relationships/slide" Target="../slides/slide58.xml"/><Relationship Id="rId16" Type="http://schemas.openxmlformats.org/officeDocument/2006/relationships/hyperlink" Target="http://baike.baidu.com/view/16.htm" TargetMode="External"/><Relationship Id="rId20" Type="http://schemas.openxmlformats.org/officeDocument/2006/relationships/hyperlink" Target="http://baike.baidu.com/view/61891.htm" TargetMode="External"/><Relationship Id="rId1" Type="http://schemas.openxmlformats.org/officeDocument/2006/relationships/notesMaster" Target="../notesMasters/notesMaster1.xml"/><Relationship Id="rId6" Type="http://schemas.openxmlformats.org/officeDocument/2006/relationships/hyperlink" Target="http://baike.baidu.com/view/1332855.htm" TargetMode="External"/><Relationship Id="rId11" Type="http://schemas.openxmlformats.org/officeDocument/2006/relationships/hyperlink" Target="http://baike.baidu.com/view/723543.htm" TargetMode="External"/><Relationship Id="rId5" Type="http://schemas.openxmlformats.org/officeDocument/2006/relationships/hyperlink" Target="http://baike.baidu.com/view/196003.htm" TargetMode="External"/><Relationship Id="rId15" Type="http://schemas.openxmlformats.org/officeDocument/2006/relationships/hyperlink" Target="http://baike.baidu.com/view/1179901.htm" TargetMode="External"/><Relationship Id="rId10" Type="http://schemas.openxmlformats.org/officeDocument/2006/relationships/hyperlink" Target="http://baike.baidu.com/view/1105889.htm" TargetMode="External"/><Relationship Id="rId19" Type="http://schemas.openxmlformats.org/officeDocument/2006/relationships/hyperlink" Target="http://baike.baidu.com/view/55520.htm" TargetMode="External"/><Relationship Id="rId4" Type="http://schemas.openxmlformats.org/officeDocument/2006/relationships/hyperlink" Target="http://baike.baidu.com/view/4750648.htm" TargetMode="External"/><Relationship Id="rId9" Type="http://schemas.openxmlformats.org/officeDocument/2006/relationships/hyperlink" Target="http://baike.baidu.com/view/44174.htm" TargetMode="External"/><Relationship Id="rId14" Type="http://schemas.openxmlformats.org/officeDocument/2006/relationships/hyperlink" Target="http://baike.baidu.com/view/23922.htm"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u="sng" dirty="0"/>
              <a:t>题图</a:t>
            </a:r>
            <a:r>
              <a:rPr lang="zh-CN" altLang="en-US" dirty="0"/>
              <a:t>中展示的是高产羊生下的几只羔羊，它们是科技工作者采用胚胎移植技术处理后同时期出生的，作为胚胎工程的成果编者将其放在题图中主图的位置。周围配有几幅小图，体现了胚胎工程的主要操作技术：右上图是科学工作者正在实体显微镜下进行观察；左上图是我国科技工作者正在手术台上对动物进行胚胎移植手术；左下图展示的是正在发育的胚胎 。</a:t>
            </a:r>
          </a:p>
        </p:txBody>
      </p:sp>
      <p:sp>
        <p:nvSpPr>
          <p:cNvPr id="4" name="灯片编号占位符 3"/>
          <p:cNvSpPr>
            <a:spLocks noGrp="1"/>
          </p:cNvSpPr>
          <p:nvPr>
            <p:ph type="sldNum" sz="quarter" idx="5"/>
          </p:nvPr>
        </p:nvSpPr>
        <p:spPr/>
        <p:txBody>
          <a:bodyPr/>
          <a:lstStyle/>
          <a:p>
            <a:fld id="{6EB7CBD4-F75C-44C8-8766-B860E7599AAA}" type="slidenum">
              <a:rPr lang="zh-CN" altLang="en-US" smtClean="0"/>
              <a:t>2</a:t>
            </a:fld>
            <a:endParaRPr lang="zh-CN" altLang="en-US"/>
          </a:p>
        </p:txBody>
      </p:sp>
    </p:spTree>
    <p:extLst>
      <p:ext uri="{BB962C8B-B14F-4D97-AF65-F5344CB8AC3E}">
        <p14:creationId xmlns:p14="http://schemas.microsoft.com/office/powerpoint/2010/main" val="374775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a:extLst>
              <a:ext uri="{FF2B5EF4-FFF2-40B4-BE49-F238E27FC236}">
                <a16:creationId xmlns:a16="http://schemas.microsoft.com/office/drawing/2014/main" id="{38148C36-EC6C-4E18-B108-4EFB947258BF}"/>
              </a:ext>
            </a:extLst>
          </p:cNvPr>
          <p:cNvSpPr>
            <a:spLocks noGrp="1" noRot="1" noChangeAspect="1" noChangeArrowheads="1" noTextEdit="1"/>
          </p:cNvSpPr>
          <p:nvPr>
            <p:ph type="sldImg"/>
          </p:nvPr>
        </p:nvSpPr>
        <p:spPr>
          <a:ln/>
        </p:spPr>
      </p:sp>
      <p:sp>
        <p:nvSpPr>
          <p:cNvPr id="24579" name="备注占位符 2">
            <a:extLst>
              <a:ext uri="{FF2B5EF4-FFF2-40B4-BE49-F238E27FC236}">
                <a16:creationId xmlns:a16="http://schemas.microsoft.com/office/drawing/2014/main" id="{3C6DEBD2-9D85-415D-9469-EEC04587D94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zh-CN" altLang="en-US" dirty="0">
                <a:latin typeface="Arial" panose="020B0604020202020204" pitchFamily="34" charset="0"/>
              </a:rPr>
              <a:t>卵泡内膜细胞紧靠卵泡颗粒层</a:t>
            </a:r>
            <a:r>
              <a:rPr lang="en-US" altLang="zh-CN" dirty="0">
                <a:latin typeface="Arial" panose="020B0604020202020204" pitchFamily="34" charset="0"/>
              </a:rPr>
              <a:t>,</a:t>
            </a:r>
            <a:r>
              <a:rPr lang="zh-CN" altLang="en-US" dirty="0">
                <a:latin typeface="Arial" panose="020B0604020202020204" pitchFamily="34" charset="0"/>
              </a:rPr>
              <a:t>与颗粒层细胞之间有一层基膜相隔</a:t>
            </a:r>
            <a:r>
              <a:rPr lang="en-US" altLang="zh-CN" dirty="0">
                <a:latin typeface="Arial" panose="020B0604020202020204" pitchFamily="34" charset="0"/>
              </a:rPr>
              <a:t>,</a:t>
            </a:r>
            <a:endParaRPr lang="zh-CN" altLang="en-US" dirty="0">
              <a:latin typeface="Arial" panose="020B0604020202020204" pitchFamily="34" charset="0"/>
            </a:endParaRPr>
          </a:p>
        </p:txBody>
      </p:sp>
      <p:sp>
        <p:nvSpPr>
          <p:cNvPr id="24580" name="灯片编号占位符 3">
            <a:extLst>
              <a:ext uri="{FF2B5EF4-FFF2-40B4-BE49-F238E27FC236}">
                <a16:creationId xmlns:a16="http://schemas.microsoft.com/office/drawing/2014/main" id="{1822D6E4-E783-4E16-9E91-12240C47C95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AF28EA28-F420-4DBD-B66E-678E0FB11835}" type="slidenum">
              <a:rPr kumimoji="0" lang="en-US" altLang="zh-CN" sz="1200" b="0"/>
              <a:pPr/>
              <a:t>13</a:t>
            </a:fld>
            <a:endParaRPr kumimoji="0" lang="en-US" altLang="zh-CN" sz="1200" b="0"/>
          </a:p>
        </p:txBody>
      </p:sp>
    </p:spTree>
    <p:extLst>
      <p:ext uri="{BB962C8B-B14F-4D97-AF65-F5344CB8AC3E}">
        <p14:creationId xmlns:p14="http://schemas.microsoft.com/office/powerpoint/2010/main" val="3546280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3F6ED762-A74A-4404-B1E4-EE90E34087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9BDF2800-4AF0-41BA-B300-E3007BE4CAA8}" type="slidenum">
              <a:rPr lang="en-US" altLang="zh-CN"/>
              <a:pPr>
                <a:spcBef>
                  <a:spcPct val="0"/>
                </a:spcBef>
              </a:pPr>
              <a:t>15</a:t>
            </a:fld>
            <a:endParaRPr lang="en-US" altLang="zh-CN"/>
          </a:p>
        </p:txBody>
      </p:sp>
      <p:sp>
        <p:nvSpPr>
          <p:cNvPr id="19459" name="Rectangle 2">
            <a:extLst>
              <a:ext uri="{FF2B5EF4-FFF2-40B4-BE49-F238E27FC236}">
                <a16:creationId xmlns:a16="http://schemas.microsoft.com/office/drawing/2014/main" id="{5A2B9308-1358-41B2-AF06-169530D79E8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DE8F2A2-4B43-4475-A76E-B12FCED750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z="1200" b="0" i="0" kern="1200" dirty="0">
                <a:solidFill>
                  <a:schemeClr val="tx1"/>
                </a:solidFill>
                <a:effectLst/>
                <a:latin typeface="+mn-lt"/>
                <a:ea typeface="+mn-ea"/>
                <a:cs typeface="+mn-cs"/>
              </a:rPr>
              <a:t>放射冠是指卵外的</a:t>
            </a:r>
            <a:r>
              <a:rPr lang="zh-CN" altLang="en-US" sz="1200" b="0" i="0" u="none" strike="noStrike" kern="1200" dirty="0">
                <a:solidFill>
                  <a:schemeClr val="tx1"/>
                </a:solidFill>
                <a:effectLst/>
                <a:latin typeface="+mn-lt"/>
                <a:ea typeface="+mn-ea"/>
                <a:cs typeface="+mn-cs"/>
                <a:hlinkClick r:id="rId3"/>
              </a:rPr>
              <a:t>卵丘</a:t>
            </a:r>
            <a:r>
              <a:rPr lang="zh-CN" altLang="en-US" sz="1200" b="0" i="0" kern="1200" dirty="0">
                <a:solidFill>
                  <a:schemeClr val="tx1"/>
                </a:solidFill>
                <a:effectLst/>
                <a:latin typeface="+mn-lt"/>
                <a:ea typeface="+mn-ea"/>
                <a:cs typeface="+mn-cs"/>
              </a:rPr>
              <a:t>细胞（</a:t>
            </a:r>
            <a:r>
              <a:rPr lang="zh-CN" altLang="en-US" sz="1200" b="0" i="0" u="none" strike="noStrike" kern="1200" dirty="0">
                <a:solidFill>
                  <a:schemeClr val="tx1"/>
                </a:solidFill>
                <a:effectLst/>
                <a:latin typeface="+mn-lt"/>
                <a:ea typeface="+mn-ea"/>
                <a:cs typeface="+mn-cs"/>
                <a:hlinkClick r:id="rId4"/>
              </a:rPr>
              <a:t>颗粒细胞</a:t>
            </a:r>
            <a:r>
              <a:rPr lang="zh-CN" altLang="en-US" sz="1200" b="0" i="0" kern="1200" dirty="0">
                <a:solidFill>
                  <a:schemeClr val="tx1"/>
                </a:solidFill>
                <a:effectLst/>
                <a:latin typeface="+mn-lt"/>
                <a:ea typeface="+mn-ea"/>
                <a:cs typeface="+mn-cs"/>
              </a:rPr>
              <a:t>）在细胞间由</a:t>
            </a:r>
            <a:r>
              <a:rPr lang="zh-CN" altLang="en-US" sz="1200" b="0" i="0" u="none" strike="noStrike" kern="1200" dirty="0">
                <a:solidFill>
                  <a:schemeClr val="tx1"/>
                </a:solidFill>
                <a:effectLst/>
                <a:latin typeface="+mn-lt"/>
                <a:ea typeface="+mn-ea"/>
                <a:cs typeface="+mn-cs"/>
                <a:hlinkClick r:id="rId5"/>
              </a:rPr>
              <a:t>透明质酸</a:t>
            </a:r>
            <a:r>
              <a:rPr lang="zh-CN" altLang="en-US" sz="1200" b="0" i="0" kern="1200" dirty="0">
                <a:solidFill>
                  <a:schemeClr val="tx1"/>
                </a:solidFill>
                <a:effectLst/>
                <a:latin typeface="+mn-lt"/>
                <a:ea typeface="+mn-ea"/>
                <a:cs typeface="+mn-cs"/>
              </a:rPr>
              <a:t>组成的基质。</a:t>
            </a:r>
            <a:endParaRPr lang="en-US" altLang="zh-CN" sz="1200" b="0" i="0" kern="1200" dirty="0">
              <a:solidFill>
                <a:schemeClr val="tx1"/>
              </a:solidFill>
              <a:effectLst/>
              <a:latin typeface="+mn-lt"/>
              <a:ea typeface="+mn-ea"/>
              <a:cs typeface="+mn-cs"/>
            </a:endParaRPr>
          </a:p>
          <a:p>
            <a:r>
              <a:rPr lang="zh-CN" altLang="en-US" sz="1200" b="0" i="0" u="none" strike="noStrike" kern="1200" dirty="0">
                <a:solidFill>
                  <a:schemeClr val="tx1"/>
                </a:solidFill>
                <a:effectLst/>
                <a:latin typeface="+mn-lt"/>
                <a:ea typeface="+mn-ea"/>
                <a:cs typeface="+mn-cs"/>
                <a:hlinkClick r:id="rId6"/>
              </a:rPr>
              <a:t>卵子</a:t>
            </a:r>
            <a:r>
              <a:rPr lang="zh-CN" altLang="en-US" sz="1200" b="0" i="0" kern="1200" dirty="0">
                <a:solidFill>
                  <a:schemeClr val="tx1"/>
                </a:solidFill>
                <a:effectLst/>
                <a:latin typeface="+mn-lt"/>
                <a:ea typeface="+mn-ea"/>
                <a:cs typeface="+mn-cs"/>
              </a:rPr>
              <a:t>外围包裹着层数不等的颗粒细胞呈放射状</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称为放射冠 </a:t>
            </a:r>
            <a:endParaRPr lang="en-US" altLang="zh-CN" sz="1200" b="0" i="0" kern="1200" dirty="0">
              <a:solidFill>
                <a:schemeClr val="tx1"/>
              </a:solidFill>
              <a:effectLst/>
              <a:latin typeface="+mn-lt"/>
              <a:ea typeface="+mn-ea"/>
              <a:cs typeface="+mn-cs"/>
            </a:endParaRPr>
          </a:p>
          <a:p>
            <a:r>
              <a:rPr lang="zh-CN" altLang="en-US" sz="1200" b="1" i="0" kern="1200" dirty="0">
                <a:solidFill>
                  <a:schemeClr val="tx1"/>
                </a:solidFill>
                <a:effectLst/>
                <a:latin typeface="+mn-lt"/>
                <a:ea typeface="+mn-ea"/>
                <a:cs typeface="+mn-cs"/>
              </a:rPr>
              <a:t>卵细胞的透明带是由糖蛋白组成的一种膜</a:t>
            </a:r>
            <a:endParaRPr lang="zh-CN" altLang="zh-CN" dirty="0"/>
          </a:p>
        </p:txBody>
      </p:sp>
    </p:spTree>
    <p:extLst>
      <p:ext uri="{BB962C8B-B14F-4D97-AF65-F5344CB8AC3E}">
        <p14:creationId xmlns:p14="http://schemas.microsoft.com/office/powerpoint/2010/main" val="3015839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EFD8998-295D-43F1-ACD7-4FC17D6813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774A326F-4C12-4F6A-8591-37B172E2BBD7}" type="slidenum">
              <a:rPr lang="en-US" altLang="zh-CN"/>
              <a:pPr>
                <a:spcBef>
                  <a:spcPct val="0"/>
                </a:spcBef>
              </a:pPr>
              <a:t>16</a:t>
            </a:fld>
            <a:endParaRPr lang="en-US" altLang="zh-CN"/>
          </a:p>
        </p:txBody>
      </p:sp>
      <p:sp>
        <p:nvSpPr>
          <p:cNvPr id="21507" name="Rectangle 2">
            <a:extLst>
              <a:ext uri="{FF2B5EF4-FFF2-40B4-BE49-F238E27FC236}">
                <a16:creationId xmlns:a16="http://schemas.microsoft.com/office/drawing/2014/main" id="{91843BF0-5663-4C9C-8291-330D7105A332}"/>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F226948-E711-42AC-B05C-34E9A284B7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一般观察到两个极体，一个第一极体，一个第二极体，第一极体通常不再分裂，图片上显示的是第一极体分裂成两个第二极体了，但是很少见</a:t>
            </a:r>
            <a:endParaRPr lang="zh-CN" altLang="zh-CN" dirty="0"/>
          </a:p>
        </p:txBody>
      </p:sp>
    </p:spTree>
    <p:extLst>
      <p:ext uri="{BB962C8B-B14F-4D97-AF65-F5344CB8AC3E}">
        <p14:creationId xmlns:p14="http://schemas.microsoft.com/office/powerpoint/2010/main" val="910450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E839BE63-6030-4937-A6CA-CD8F12E4F4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8F3C9A44-0DCE-41E9-9BAD-AB1243E81069}" type="slidenum">
              <a:rPr lang="en-US" altLang="zh-CN"/>
              <a:pPr>
                <a:spcBef>
                  <a:spcPct val="0"/>
                </a:spcBef>
              </a:pPr>
              <a:t>17</a:t>
            </a:fld>
            <a:endParaRPr lang="en-US" altLang="zh-CN"/>
          </a:p>
        </p:txBody>
      </p:sp>
      <p:sp>
        <p:nvSpPr>
          <p:cNvPr id="24579" name="Rectangle 2">
            <a:extLst>
              <a:ext uri="{FF2B5EF4-FFF2-40B4-BE49-F238E27FC236}">
                <a16:creationId xmlns:a16="http://schemas.microsoft.com/office/drawing/2014/main" id="{D1DFA6D2-49D3-4AE5-ACE4-FBAAD3D2DAD1}"/>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2550EC0A-68C2-4368-8817-5EC075A21F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这张彩色图片上的紫色人类卵子坐落在一个柱状物上。它上面包裹一层透明带状物</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醣蛋白，这种物质既具有保护卵细胞的作用，又能诱捕和限制精子。两个红色冠细胞粘贴在透明带状物上。</a:t>
            </a:r>
          </a:p>
          <a:p>
            <a:pPr eaLnBrk="1" hangingPunct="1"/>
            <a:endParaRPr lang="zh-CN" altLang="zh-CN" dirty="0"/>
          </a:p>
        </p:txBody>
      </p:sp>
    </p:spTree>
    <p:extLst>
      <p:ext uri="{BB962C8B-B14F-4D97-AF65-F5344CB8AC3E}">
        <p14:creationId xmlns:p14="http://schemas.microsoft.com/office/powerpoint/2010/main" val="1336596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CD0DE972-0B47-4EE8-97BD-8C280BE0CC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94683707-5925-4FD0-B6F4-61EB3C876E1A}" type="slidenum">
              <a:rPr lang="en-US" altLang="zh-CN"/>
              <a:pPr>
                <a:spcBef>
                  <a:spcPct val="0"/>
                </a:spcBef>
              </a:pPr>
              <a:t>18</a:t>
            </a:fld>
            <a:endParaRPr lang="en-US" altLang="zh-CN"/>
          </a:p>
        </p:txBody>
      </p:sp>
      <p:sp>
        <p:nvSpPr>
          <p:cNvPr id="26627" name="Rectangle 2">
            <a:extLst>
              <a:ext uri="{FF2B5EF4-FFF2-40B4-BE49-F238E27FC236}">
                <a16:creationId xmlns:a16="http://schemas.microsoft.com/office/drawing/2014/main" id="{32E92CE5-478F-4775-B771-775D037ACE56}"/>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A56F2456-8A98-4CB2-94C2-7A1AA6A46F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86028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72E1949E-5474-427E-BF18-6754B52D9C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36B89E5D-00E1-48E7-98E7-AF6340D08980}" type="slidenum">
              <a:rPr lang="en-US" altLang="zh-CN"/>
              <a:pPr>
                <a:spcBef>
                  <a:spcPct val="0"/>
                </a:spcBef>
              </a:pPr>
              <a:t>20</a:t>
            </a:fld>
            <a:endParaRPr lang="en-US" altLang="zh-CN"/>
          </a:p>
        </p:txBody>
      </p:sp>
      <p:sp>
        <p:nvSpPr>
          <p:cNvPr id="28675" name="Rectangle 2">
            <a:extLst>
              <a:ext uri="{FF2B5EF4-FFF2-40B4-BE49-F238E27FC236}">
                <a16:creationId xmlns:a16="http://schemas.microsoft.com/office/drawing/2014/main" id="{46AC94CE-E97D-429F-890A-F5164CA71A01}"/>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A1912954-B954-4FD7-B77A-12279EB2F9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精子获能是精子获得穿透卵子透明带能力的生理过程，是精子在受精前必须经历的一个重要阶段。其实，精子在附睾内已经获得了受精能力，但由附睾分泌的一种物质附于精子表面，抑制了它的受精能力，这种物质被称为去能因子。精子进入女性生殖道以后，精子顶体表面的糖蛋白被生殖道分泌物中的</a:t>
            </a:r>
            <a:r>
              <a:rPr lang="en-US" altLang="zh-CN" dirty="0"/>
              <a:t>α</a:t>
            </a:r>
            <a:r>
              <a:rPr lang="zh-CN" altLang="en-US" dirty="0"/>
              <a:t>、</a:t>
            </a:r>
            <a:r>
              <a:rPr lang="en-US" altLang="zh-CN" dirty="0"/>
              <a:t>β</a:t>
            </a:r>
            <a:r>
              <a:rPr lang="zh-CN" altLang="en-US" dirty="0"/>
              <a:t>淀粉酶降解，同时顶体膜结构中胆固醇与卵磷脂比率和膜电位发生变化，降低顶体膜稳定性。使精子具有真正的受精能力，这就是精子获能的过程。</a:t>
            </a:r>
            <a:endParaRPr lang="zh-CN" altLang="zh-CN" dirty="0"/>
          </a:p>
        </p:txBody>
      </p:sp>
    </p:spTree>
    <p:extLst>
      <p:ext uri="{BB962C8B-B14F-4D97-AF65-F5344CB8AC3E}">
        <p14:creationId xmlns:p14="http://schemas.microsoft.com/office/powerpoint/2010/main" val="2684938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57A630A7-9117-428F-9AA6-8600728220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02A7A2C5-5AF0-4332-8F4C-3E7C22F8173E}" type="slidenum">
              <a:rPr lang="en-US" altLang="zh-CN" sz="1200"/>
              <a:pPr/>
              <a:t>21</a:t>
            </a:fld>
            <a:endParaRPr lang="en-US" altLang="zh-CN" sz="1200"/>
          </a:p>
        </p:txBody>
      </p:sp>
      <p:sp>
        <p:nvSpPr>
          <p:cNvPr id="57346" name="Rectangle 2">
            <a:extLst>
              <a:ext uri="{FF2B5EF4-FFF2-40B4-BE49-F238E27FC236}">
                <a16:creationId xmlns:a16="http://schemas.microsoft.com/office/drawing/2014/main" id="{2499A007-09EE-4689-B8FF-A7EDD96729ED}"/>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DB3C6B94-32C1-43F5-A621-BEE72E271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p>
        </p:txBody>
      </p:sp>
    </p:spTree>
    <p:extLst>
      <p:ext uri="{BB962C8B-B14F-4D97-AF65-F5344CB8AC3E}">
        <p14:creationId xmlns:p14="http://schemas.microsoft.com/office/powerpoint/2010/main" val="2456501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778806C5-D5B4-4E79-94BB-F692327826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AB1D1294-77FA-4DCB-86CD-10910F759BD8}" type="slidenum">
              <a:rPr lang="en-US" altLang="zh-CN" sz="1200"/>
              <a:pPr/>
              <a:t>22</a:t>
            </a:fld>
            <a:endParaRPr lang="en-US" altLang="zh-CN" sz="1200"/>
          </a:p>
        </p:txBody>
      </p:sp>
      <p:sp>
        <p:nvSpPr>
          <p:cNvPr id="59394" name="Rectangle 2">
            <a:extLst>
              <a:ext uri="{FF2B5EF4-FFF2-40B4-BE49-F238E27FC236}">
                <a16:creationId xmlns:a16="http://schemas.microsoft.com/office/drawing/2014/main" id="{219A740A-AC4B-426D-8269-CCF2C136F70D}"/>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5E2A96A6-0868-4C5A-BA49-4A506DA1E7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sz="1200" b="1" dirty="0">
                <a:latin typeface="仿宋_GB2312" pitchFamily="49" charset="-122"/>
                <a:ea typeface="仿宋_GB2312" pitchFamily="49" charset="-122"/>
              </a:rPr>
              <a:t>几个精子同时分解透明带，但只有一个精子能穿过透明带进入卵子内，当第一个精子进入后，透明带的穿透性就立即发生变化，从而阻止其他精子穿越透明带。</a:t>
            </a:r>
            <a:endParaRPr lang="en-US" altLang="zh-CN" sz="1200" b="1" dirty="0">
              <a:latin typeface="仿宋_GB2312" pitchFamily="49" charset="-122"/>
              <a:ea typeface="仿宋_GB2312" pitchFamily="49" charset="-122"/>
            </a:endParaRPr>
          </a:p>
          <a:p>
            <a:pPr eaLnBrk="1" hangingPunct="1"/>
            <a:r>
              <a:rPr lang="zh-CN" altLang="en-US" sz="1200" b="0" i="0" kern="1200" dirty="0">
                <a:solidFill>
                  <a:schemeClr val="tx1"/>
                </a:solidFill>
                <a:effectLst/>
                <a:latin typeface="+mn-lt"/>
                <a:ea typeface="+mn-ea"/>
                <a:cs typeface="+mn-cs"/>
              </a:rPr>
              <a:t>精子接触卵表面以及穿入卵时，卵细胞质表层所发生的一系列变化过程。它们对防止多精入卵起着信号作用。受精前存在于动物卵母细胞膜下的皮质层中的分泌小泡（皮质颗粒</a:t>
            </a:r>
            <a:r>
              <a:rPr lang="en-US" altLang="zh-CN" sz="1200" b="0" i="0" kern="1200" dirty="0">
                <a:solidFill>
                  <a:schemeClr val="tx1"/>
                </a:solidFill>
                <a:effectLst/>
                <a:latin typeface="+mn-lt"/>
                <a:ea typeface="+mn-ea"/>
                <a:cs typeface="+mn-cs"/>
              </a:rPr>
              <a:t>cortical granule</a:t>
            </a:r>
            <a:r>
              <a:rPr lang="zh-CN" altLang="en-US" sz="1200" b="0" i="0" kern="1200" dirty="0">
                <a:solidFill>
                  <a:schemeClr val="tx1"/>
                </a:solidFill>
                <a:effectLst/>
                <a:latin typeface="+mn-lt"/>
                <a:ea typeface="+mn-ea"/>
                <a:cs typeface="+mn-cs"/>
              </a:rPr>
              <a:t>）是高尔基复合物的产物，是以膜为界的、溶酶体样的圆形、椭圆形小体、含有蛋白水解酶、结构蛋白和粘多糖等。皮质反应从卵被精子激活开始，皮质颗粒膜与卵质膜在精子与卵相接触的位点发生</a:t>
            </a:r>
            <a:r>
              <a:rPr lang="zh-CN" altLang="en-US" sz="1200" b="0" i="0" u="none" strike="noStrike" kern="1200" dirty="0">
                <a:solidFill>
                  <a:schemeClr val="tx1"/>
                </a:solidFill>
                <a:effectLst/>
                <a:latin typeface="+mn-lt"/>
                <a:ea typeface="+mn-ea"/>
                <a:cs typeface="+mn-cs"/>
                <a:hlinkClick r:id="rId3"/>
              </a:rPr>
              <a:t>融合</a:t>
            </a:r>
            <a:r>
              <a:rPr lang="zh-CN" altLang="en-US" sz="1200" b="0" i="0" kern="1200" dirty="0">
                <a:solidFill>
                  <a:schemeClr val="tx1"/>
                </a:solidFill>
                <a:effectLst/>
                <a:latin typeface="+mn-lt"/>
                <a:ea typeface="+mn-ea"/>
                <a:cs typeface="+mn-cs"/>
              </a:rPr>
              <a:t>，随后波及整个卵表面。卵细胞内</a:t>
            </a:r>
            <a:r>
              <a:rPr lang="en-US" altLang="zh-CN" sz="1200" b="0" i="0" kern="1200" dirty="0">
                <a:solidFill>
                  <a:schemeClr val="tx1"/>
                </a:solidFill>
                <a:effectLst/>
                <a:latin typeface="+mn-lt"/>
                <a:ea typeface="+mn-ea"/>
                <a:cs typeface="+mn-cs"/>
              </a:rPr>
              <a:t>pH</a:t>
            </a:r>
            <a:r>
              <a:rPr lang="zh-CN" altLang="en-US" sz="1200" b="0" i="0" kern="1200" dirty="0">
                <a:solidFill>
                  <a:schemeClr val="tx1"/>
                </a:solidFill>
                <a:effectLst/>
                <a:latin typeface="+mn-lt"/>
                <a:ea typeface="+mn-ea"/>
                <a:cs typeface="+mn-cs"/>
              </a:rPr>
              <a:t>和游离钙浓度的升高，激发卵皮质颗粒与卵质膜融合并将其内容物释放到卵周围的间隙中。皮质颗粒成分使卵黄膜转化为硬化的受精膜，这种硬化是通过皮质颗粒过氧化物酶所催化的蛋白质交联作用，将卵黄膜和皮质颗粒蛋白转变成极不易溶解的共价连接的蛋白网络。卵质收缩，在受精膜与卵表面间出现卵周隙。进入透明带的皮质颗粒成分也诱发了</a:t>
            </a:r>
            <a:r>
              <a:rPr lang="zh-CN" altLang="en-US" sz="1200" b="0" i="0" u="none" strike="noStrike" kern="1200" dirty="0">
                <a:solidFill>
                  <a:schemeClr val="tx1"/>
                </a:solidFill>
                <a:effectLst/>
                <a:latin typeface="+mn-lt"/>
                <a:ea typeface="+mn-ea"/>
                <a:cs typeface="+mn-cs"/>
                <a:hlinkClick r:id="rId4"/>
              </a:rPr>
              <a:t>透明带反应</a:t>
            </a:r>
            <a:r>
              <a:rPr lang="zh-CN" altLang="en-US" sz="1200" b="0" i="0" kern="1200" dirty="0">
                <a:solidFill>
                  <a:schemeClr val="tx1"/>
                </a:solidFill>
                <a:effectLst/>
                <a:latin typeface="+mn-lt"/>
                <a:ea typeface="+mn-ea"/>
                <a:cs typeface="+mn-cs"/>
              </a:rPr>
              <a:t>，使精子受体失活和透明带硬化，为合子和卵裂阶段的胚胎提供一个保护层。这些变化能阻止多余精子的再结合和穿过，从而防止了多精受精。</a:t>
            </a:r>
            <a:endParaRPr lang="zh-CN" altLang="en-US" dirty="0"/>
          </a:p>
        </p:txBody>
      </p:sp>
    </p:spTree>
    <p:extLst>
      <p:ext uri="{BB962C8B-B14F-4D97-AF65-F5344CB8AC3E}">
        <p14:creationId xmlns:p14="http://schemas.microsoft.com/office/powerpoint/2010/main" val="1039925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7687B15A-C82A-43F9-AA66-6BC19EEC08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3E2622A7-3B36-40C9-BBC6-4C0D4B503D02}" type="slidenum">
              <a:rPr lang="en-US" altLang="zh-CN" sz="1200"/>
              <a:pPr/>
              <a:t>23</a:t>
            </a:fld>
            <a:endParaRPr lang="en-US" altLang="zh-CN" sz="1200"/>
          </a:p>
        </p:txBody>
      </p:sp>
      <p:sp>
        <p:nvSpPr>
          <p:cNvPr id="61442" name="Rectangle 2">
            <a:extLst>
              <a:ext uri="{FF2B5EF4-FFF2-40B4-BE49-F238E27FC236}">
                <a16:creationId xmlns:a16="http://schemas.microsoft.com/office/drawing/2014/main" id="{C1F58B23-EE2C-4D39-BA14-237C2B3D414C}"/>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36AF000-C0F2-479E-8716-C8D417EB35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sz="1200" b="0" i="0" kern="1200" dirty="0">
                <a:solidFill>
                  <a:schemeClr val="tx1"/>
                </a:solidFill>
                <a:effectLst/>
                <a:latin typeface="+mn-lt"/>
                <a:ea typeface="+mn-ea"/>
                <a:cs typeface="+mn-cs"/>
              </a:rPr>
              <a:t>鱼类、两栖类、鸟类等动物的卵黄膜（</a:t>
            </a:r>
            <a:r>
              <a:rPr lang="en-US" altLang="zh-CN" sz="1200" b="0" i="0" kern="1200" dirty="0">
                <a:solidFill>
                  <a:schemeClr val="tx1"/>
                </a:solidFill>
                <a:effectLst/>
                <a:latin typeface="+mn-lt"/>
                <a:ea typeface="+mn-ea"/>
                <a:cs typeface="+mn-cs"/>
              </a:rPr>
              <a:t>vitelline membrane</a:t>
            </a:r>
            <a:r>
              <a:rPr lang="zh-CN" altLang="en-US" sz="1200" b="0" i="0" kern="1200" dirty="0">
                <a:solidFill>
                  <a:schemeClr val="tx1"/>
                </a:solidFill>
                <a:effectLst/>
                <a:latin typeface="+mn-lt"/>
                <a:ea typeface="+mn-ea"/>
                <a:cs typeface="+mn-cs"/>
              </a:rPr>
              <a:t>）已有明确结论，是指位于卵母细胞和滤泡细胞之间的，由糖蛋白构成的非细胞结构，属初级卵膜，不能归属为细胞膜。</a:t>
            </a:r>
            <a:br>
              <a:rPr lang="zh-CN" altLang="en-US" dirty="0"/>
            </a:br>
            <a:r>
              <a:rPr lang="zh-CN" altLang="en-US" sz="1200" b="0" i="0" kern="1200" dirty="0">
                <a:solidFill>
                  <a:schemeClr val="tx1"/>
                </a:solidFill>
                <a:effectLst/>
                <a:latin typeface="+mn-lt"/>
                <a:ea typeface="+mn-ea"/>
                <a:cs typeface="+mn-cs"/>
              </a:rPr>
              <a:t>哺乳类不存在卵黄膜（</a:t>
            </a:r>
            <a:r>
              <a:rPr lang="en-US" altLang="zh-CN" sz="1200" b="0" i="0" kern="1200" dirty="0">
                <a:solidFill>
                  <a:schemeClr val="tx1"/>
                </a:solidFill>
                <a:effectLst/>
                <a:latin typeface="+mn-lt"/>
                <a:ea typeface="+mn-ea"/>
                <a:cs typeface="+mn-cs"/>
              </a:rPr>
              <a:t>vitelline membrane</a:t>
            </a:r>
            <a:r>
              <a:rPr lang="zh-CN" altLang="en-US" sz="1200" b="0" i="0" kern="1200" dirty="0">
                <a:solidFill>
                  <a:schemeClr val="tx1"/>
                </a:solidFill>
                <a:effectLst/>
                <a:latin typeface="+mn-lt"/>
                <a:ea typeface="+mn-ea"/>
                <a:cs typeface="+mn-cs"/>
              </a:rPr>
              <a:t>），部分教科书、论文和专著中出现的 “卵黄膜”（</a:t>
            </a:r>
            <a:r>
              <a:rPr lang="en-US" altLang="zh-CN" sz="1200" b="0" i="0" kern="1200" dirty="0" err="1">
                <a:solidFill>
                  <a:schemeClr val="tx1"/>
                </a:solidFill>
                <a:effectLst/>
                <a:latin typeface="+mn-lt"/>
                <a:ea typeface="+mn-ea"/>
                <a:cs typeface="+mn-cs"/>
              </a:rPr>
              <a:t>oolemma</a:t>
            </a:r>
            <a:r>
              <a:rPr lang="zh-CN" altLang="en-US" sz="1200" b="0" i="0" kern="1200" dirty="0">
                <a:solidFill>
                  <a:schemeClr val="tx1"/>
                </a:solidFill>
                <a:effectLst/>
                <a:latin typeface="+mn-lt"/>
                <a:ea typeface="+mn-ea"/>
                <a:cs typeface="+mn-cs"/>
              </a:rPr>
              <a:t>），事实上提指卵母细胞膜，确实可将其归属为细胞膜。</a:t>
            </a:r>
            <a:endParaRPr lang="zh-CN" altLang="en-US" dirty="0"/>
          </a:p>
        </p:txBody>
      </p:sp>
    </p:spTree>
    <p:extLst>
      <p:ext uri="{BB962C8B-B14F-4D97-AF65-F5344CB8AC3E}">
        <p14:creationId xmlns:p14="http://schemas.microsoft.com/office/powerpoint/2010/main" val="2044762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kern="1200" dirty="0">
                <a:solidFill>
                  <a:schemeClr val="tx1"/>
                </a:solidFill>
                <a:effectLst/>
                <a:latin typeface="+mn-lt"/>
                <a:ea typeface="+mn-ea"/>
                <a:cs typeface="+mn-cs"/>
              </a:rPr>
              <a:t>精子接触卵表面以及穿入卵时，卵细胞质表层所发生的一系列变化过程。它们对防止多精入卵起着信号作用。受精前存在于动物卵母细胞膜下的皮质层中的分泌小泡（皮质颗粒</a:t>
            </a:r>
            <a:r>
              <a:rPr lang="en-US" altLang="zh-CN" sz="1200" b="0" i="0" kern="1200" dirty="0">
                <a:solidFill>
                  <a:schemeClr val="tx1"/>
                </a:solidFill>
                <a:effectLst/>
                <a:latin typeface="+mn-lt"/>
                <a:ea typeface="+mn-ea"/>
                <a:cs typeface="+mn-cs"/>
              </a:rPr>
              <a:t>cortical granule</a:t>
            </a:r>
            <a:r>
              <a:rPr lang="zh-CN" altLang="en-US" sz="1200" b="0" i="0" kern="1200" dirty="0">
                <a:solidFill>
                  <a:schemeClr val="tx1"/>
                </a:solidFill>
                <a:effectLst/>
                <a:latin typeface="+mn-lt"/>
                <a:ea typeface="+mn-ea"/>
                <a:cs typeface="+mn-cs"/>
              </a:rPr>
              <a:t>）是高尔基复合物的产物，是以膜为界的、溶酶体样的圆形、椭圆形小体、含有蛋白水解酶、结构蛋白和粘多糖等。皮质反应从卵被精子激活开始，皮质颗粒膜与卵质膜在精子与卵相接触的位点发生</a:t>
            </a:r>
            <a:r>
              <a:rPr lang="zh-CN" altLang="en-US" sz="1200" b="0" i="0" u="none" strike="noStrike" kern="1200" dirty="0">
                <a:solidFill>
                  <a:schemeClr val="tx1"/>
                </a:solidFill>
                <a:effectLst/>
                <a:latin typeface="+mn-lt"/>
                <a:ea typeface="+mn-ea"/>
                <a:cs typeface="+mn-cs"/>
                <a:hlinkClick r:id="rId3"/>
              </a:rPr>
              <a:t>融合</a:t>
            </a:r>
            <a:r>
              <a:rPr lang="zh-CN" altLang="en-US" sz="1200" b="0" i="0" kern="1200" dirty="0">
                <a:solidFill>
                  <a:schemeClr val="tx1"/>
                </a:solidFill>
                <a:effectLst/>
                <a:latin typeface="+mn-lt"/>
                <a:ea typeface="+mn-ea"/>
                <a:cs typeface="+mn-cs"/>
              </a:rPr>
              <a:t>，随后波及整个卵表面。卵细胞内</a:t>
            </a:r>
            <a:r>
              <a:rPr lang="en-US" altLang="zh-CN" sz="1200" b="0" i="0" kern="1200" dirty="0">
                <a:solidFill>
                  <a:schemeClr val="tx1"/>
                </a:solidFill>
                <a:effectLst/>
                <a:latin typeface="+mn-lt"/>
                <a:ea typeface="+mn-ea"/>
                <a:cs typeface="+mn-cs"/>
              </a:rPr>
              <a:t>pH</a:t>
            </a:r>
            <a:r>
              <a:rPr lang="zh-CN" altLang="en-US" sz="1200" b="0" i="0" kern="1200" dirty="0">
                <a:solidFill>
                  <a:schemeClr val="tx1"/>
                </a:solidFill>
                <a:effectLst/>
                <a:latin typeface="+mn-lt"/>
                <a:ea typeface="+mn-ea"/>
                <a:cs typeface="+mn-cs"/>
              </a:rPr>
              <a:t>和游离钙浓度的升高，激发卵皮质颗粒与卵质膜融合并将其内容物释放到卵周围的间隙中。皮质颗粒成分使卵黄膜转化为硬化的受精膜，这种硬化是通过皮质颗粒过氧化物酶所催化的蛋白质交联作用，将卵黄膜和皮质颗粒蛋白转变成极不易溶解的共价连接的蛋白网络。卵质收缩，在受精膜与卵表面间出现卵周隙。进入透明带的皮质颗粒成分也诱发了</a:t>
            </a:r>
            <a:r>
              <a:rPr lang="zh-CN" altLang="en-US" sz="1200" b="0" i="0" u="none" strike="noStrike" kern="1200" dirty="0">
                <a:solidFill>
                  <a:schemeClr val="tx1"/>
                </a:solidFill>
                <a:effectLst/>
                <a:latin typeface="+mn-lt"/>
                <a:ea typeface="+mn-ea"/>
                <a:cs typeface="+mn-cs"/>
                <a:hlinkClick r:id="rId4"/>
              </a:rPr>
              <a:t>透明带反应</a:t>
            </a:r>
            <a:r>
              <a:rPr lang="zh-CN" altLang="en-US" sz="1200" b="0" i="0" kern="1200" dirty="0">
                <a:solidFill>
                  <a:schemeClr val="tx1"/>
                </a:solidFill>
                <a:effectLst/>
                <a:latin typeface="+mn-lt"/>
                <a:ea typeface="+mn-ea"/>
                <a:cs typeface="+mn-cs"/>
              </a:rPr>
              <a:t>，使精子受体失活和透明带硬化，为合子和卵裂阶段的胚胎提供一个保护层。这些变化能阻止多余精子的再结合和穿过，从而防止了多精受精。</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6EB7CBD4-F75C-44C8-8766-B860E7599AAA}" type="slidenum">
              <a:rPr lang="zh-CN" altLang="en-US" smtClean="0"/>
              <a:t>24</a:t>
            </a:fld>
            <a:endParaRPr lang="zh-CN" altLang="en-US"/>
          </a:p>
        </p:txBody>
      </p:sp>
    </p:spTree>
    <p:extLst>
      <p:ext uri="{BB962C8B-B14F-4D97-AF65-F5344CB8AC3E}">
        <p14:creationId xmlns:p14="http://schemas.microsoft.com/office/powerpoint/2010/main" val="1100409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E337FEBA-FDB1-4D4E-83AE-2AE5AA0F15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C96CAC92-9726-4D86-AEFF-E55F42FDDC43}" type="slidenum">
              <a:rPr lang="en-US" altLang="zh-CN"/>
              <a:pPr>
                <a:spcBef>
                  <a:spcPct val="0"/>
                </a:spcBef>
              </a:pPr>
              <a:t>3</a:t>
            </a:fld>
            <a:endParaRPr lang="en-US" altLang="zh-CN"/>
          </a:p>
        </p:txBody>
      </p:sp>
      <p:sp>
        <p:nvSpPr>
          <p:cNvPr id="8195" name="Rectangle 2">
            <a:extLst>
              <a:ext uri="{FF2B5EF4-FFF2-40B4-BE49-F238E27FC236}">
                <a16:creationId xmlns:a16="http://schemas.microsoft.com/office/drawing/2014/main" id="{E278F3DD-B8EA-44DE-A95A-E49AEB1D55EE}"/>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84D9C64F-ADC0-4BC4-91D5-378DB98234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2558569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F6B7D093-42E2-438A-8C96-2ACE529F49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AF5855AF-51F4-4195-8E6F-FC2C2D4597F9}" type="slidenum">
              <a:rPr lang="en-US" altLang="zh-CN" sz="1200"/>
              <a:pPr/>
              <a:t>25</a:t>
            </a:fld>
            <a:endParaRPr lang="en-US" altLang="zh-CN" sz="1200"/>
          </a:p>
        </p:txBody>
      </p:sp>
      <p:sp>
        <p:nvSpPr>
          <p:cNvPr id="63490" name="Rectangle 2">
            <a:extLst>
              <a:ext uri="{FF2B5EF4-FFF2-40B4-BE49-F238E27FC236}">
                <a16:creationId xmlns:a16="http://schemas.microsoft.com/office/drawing/2014/main" id="{733AD1CB-ECF1-4DEE-B563-A15B0D640333}"/>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37A6CC2A-3953-4AC3-B460-362A178C39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Tree>
    <p:extLst>
      <p:ext uri="{BB962C8B-B14F-4D97-AF65-F5344CB8AC3E}">
        <p14:creationId xmlns:p14="http://schemas.microsoft.com/office/powerpoint/2010/main" val="878616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3E76E4E2-2227-4B6D-A8E1-BD2F0ABE0E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30C1174A-F11A-436A-9FC1-834629CB96F0}" type="slidenum">
              <a:rPr lang="en-US" altLang="zh-CN" sz="1200"/>
              <a:pPr/>
              <a:t>26</a:t>
            </a:fld>
            <a:endParaRPr lang="en-US" altLang="zh-CN" sz="1200"/>
          </a:p>
        </p:txBody>
      </p:sp>
      <p:sp>
        <p:nvSpPr>
          <p:cNvPr id="65538" name="Rectangle 2">
            <a:extLst>
              <a:ext uri="{FF2B5EF4-FFF2-40B4-BE49-F238E27FC236}">
                <a16:creationId xmlns:a16="http://schemas.microsoft.com/office/drawing/2014/main" id="{60B61463-ACD5-4D73-B249-E34EA0D60E1B}"/>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A50A6621-4DC7-483E-9111-5AF1DF1CBE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Tree>
    <p:extLst>
      <p:ext uri="{BB962C8B-B14F-4D97-AF65-F5344CB8AC3E}">
        <p14:creationId xmlns:p14="http://schemas.microsoft.com/office/powerpoint/2010/main" val="2185230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幻灯片图像占位符 1">
            <a:extLst>
              <a:ext uri="{FF2B5EF4-FFF2-40B4-BE49-F238E27FC236}">
                <a16:creationId xmlns:a16="http://schemas.microsoft.com/office/drawing/2014/main" id="{29574EBB-1E9B-469E-B73D-F5A5CC46556D}"/>
              </a:ext>
            </a:extLst>
          </p:cNvPr>
          <p:cNvSpPr>
            <a:spLocks noGrp="1" noRot="1" noChangeAspect="1" noChangeArrowheads="1" noTextEdit="1"/>
          </p:cNvSpPr>
          <p:nvPr>
            <p:ph type="sldImg"/>
          </p:nvPr>
        </p:nvSpPr>
        <p:spPr>
          <a:ln/>
        </p:spPr>
      </p:sp>
      <p:sp>
        <p:nvSpPr>
          <p:cNvPr id="46082" name="备注占位符 2">
            <a:extLst>
              <a:ext uri="{FF2B5EF4-FFF2-40B4-BE49-F238E27FC236}">
                <a16:creationId xmlns:a16="http://schemas.microsoft.com/office/drawing/2014/main" id="{3C42574B-1FB1-475D-928D-02F3F403E1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进入了女性的阴道后，精子们立即就开始了长时间的游泳，从阴道游到子宫的入口。在那里，母体分泌出一种黏糊的液体，这种黏液成网状，卵子飞奔出来的时候，这个网是开着的，精子就很容易通过。这种网起到一个推波助澜的作用，帮助精子们继续往上游。除了在排卵后大约</a:t>
            </a:r>
            <a:r>
              <a:rPr lang="en-US" altLang="zh-CN" dirty="0"/>
              <a:t>24</a:t>
            </a:r>
            <a:r>
              <a:rPr lang="zh-CN" altLang="en-US" dirty="0"/>
              <a:t>小时之内，其他时间，这个网都是关着的，阻止精子进入子宫中。</a:t>
            </a:r>
            <a:r>
              <a:rPr lang="zh-CN" altLang="zh-CN" dirty="0"/>
              <a:t> </a:t>
            </a:r>
          </a:p>
          <a:p>
            <a:r>
              <a:rPr lang="zh-CN" altLang="en-US" dirty="0"/>
              <a:t>顺利通过</a:t>
            </a:r>
            <a:r>
              <a:rPr lang="en-US" altLang="zh-CN" dirty="0"/>
              <a:t>“</a:t>
            </a:r>
            <a:r>
              <a:rPr lang="zh-CN" altLang="en-US" dirty="0"/>
              <a:t>关卡</a:t>
            </a:r>
            <a:r>
              <a:rPr lang="en-US" altLang="zh-CN" dirty="0"/>
              <a:t>”</a:t>
            </a:r>
            <a:r>
              <a:rPr lang="zh-CN" altLang="en-US" dirty="0"/>
              <a:t>的精子大约是射精时的千分之一。这以后，他们以每分钟</a:t>
            </a:r>
            <a:r>
              <a:rPr lang="en-US" altLang="zh-CN" dirty="0"/>
              <a:t>2</a:t>
            </a:r>
            <a:r>
              <a:rPr lang="zh-CN" altLang="en-US" dirty="0"/>
              <a:t>～</a:t>
            </a:r>
            <a:r>
              <a:rPr lang="en-US" altLang="zh-CN" dirty="0"/>
              <a:t>3</a:t>
            </a:r>
            <a:r>
              <a:rPr lang="zh-CN" altLang="en-US" dirty="0"/>
              <a:t>毫米的速度往前游，这在人类看来是何等的悠闲啊，但是小精子们已经是竭尽全力</a:t>
            </a:r>
            <a:r>
              <a:rPr lang="en-US" altLang="zh-CN" dirty="0"/>
              <a:t>“</a:t>
            </a:r>
            <a:r>
              <a:rPr lang="zh-CN" altLang="en-US" dirty="0"/>
              <a:t>飞</a:t>
            </a:r>
            <a:r>
              <a:rPr lang="en-US" altLang="zh-CN" dirty="0"/>
              <a:t>”</a:t>
            </a:r>
            <a:r>
              <a:rPr lang="zh-CN" altLang="en-US" dirty="0"/>
              <a:t>速前进了。这时，落后的精子是数之不尽的：有些体力不济的中途歇气了；有些没有干劲的早就放弃了；还有些在原地打转；有的则走错了方向。坚持到最后、一直游泳着的精子，数目还不到</a:t>
            </a:r>
            <a:r>
              <a:rPr lang="en-US" altLang="zh-CN" dirty="0"/>
              <a:t>200</a:t>
            </a:r>
            <a:r>
              <a:rPr lang="zh-CN" altLang="en-US" dirty="0"/>
              <a:t>。</a:t>
            </a:r>
          </a:p>
        </p:txBody>
      </p:sp>
      <p:sp>
        <p:nvSpPr>
          <p:cNvPr id="46083" name="灯片编号占位符 3">
            <a:extLst>
              <a:ext uri="{FF2B5EF4-FFF2-40B4-BE49-F238E27FC236}">
                <a16:creationId xmlns:a16="http://schemas.microsoft.com/office/drawing/2014/main" id="{36A77D84-5092-4B06-9AD9-D728B43D5EB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BD5FC7B8-C6A1-4049-81CA-850F5E4E1B79}" type="slidenum">
              <a:rPr lang="en-US" altLang="zh-CN" sz="1200"/>
              <a:pPr/>
              <a:t>29</a:t>
            </a:fld>
            <a:endParaRPr lang="en-US" altLang="zh-CN" sz="1200"/>
          </a:p>
        </p:txBody>
      </p:sp>
    </p:spTree>
    <p:extLst>
      <p:ext uri="{BB962C8B-B14F-4D97-AF65-F5344CB8AC3E}">
        <p14:creationId xmlns:p14="http://schemas.microsoft.com/office/powerpoint/2010/main" val="358730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9FC6E812-A544-4AD9-8F51-DB54DEFF78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613FA116-5B78-46F6-92C4-8C6BD56DCDD2}" type="slidenum">
              <a:rPr lang="en-US" altLang="zh-CN"/>
              <a:pPr>
                <a:spcBef>
                  <a:spcPct val="0"/>
                </a:spcBef>
              </a:pPr>
              <a:t>32</a:t>
            </a:fld>
            <a:endParaRPr lang="en-US" altLang="zh-CN"/>
          </a:p>
        </p:txBody>
      </p:sp>
      <p:sp>
        <p:nvSpPr>
          <p:cNvPr id="43011" name="Rectangle 2">
            <a:extLst>
              <a:ext uri="{FF2B5EF4-FFF2-40B4-BE49-F238E27FC236}">
                <a16:creationId xmlns:a16="http://schemas.microsoft.com/office/drawing/2014/main" id="{4D0ED33C-9A2E-4E51-BEA9-14D369AB0E8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AE9A22F-0801-4B93-B2EB-21D8F88898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709385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0575318F-CDB5-4FB1-AFFA-79B232B584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7430B16A-C3BB-4F1A-A48F-4BD58ED52E3E}" type="slidenum">
              <a:rPr lang="en-US" altLang="zh-CN"/>
              <a:pPr>
                <a:spcBef>
                  <a:spcPct val="0"/>
                </a:spcBef>
              </a:pPr>
              <a:t>34</a:t>
            </a:fld>
            <a:endParaRPr lang="en-US" altLang="zh-CN"/>
          </a:p>
        </p:txBody>
      </p:sp>
      <p:sp>
        <p:nvSpPr>
          <p:cNvPr id="46083" name="Rectangle 2">
            <a:extLst>
              <a:ext uri="{FF2B5EF4-FFF2-40B4-BE49-F238E27FC236}">
                <a16:creationId xmlns:a16="http://schemas.microsoft.com/office/drawing/2014/main" id="{F79542B0-C203-4C62-8735-71E2F97E83CD}"/>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05AA3D99-DE5A-4586-96F7-92AB5649C8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2970923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幻灯片图像占位符 1">
            <a:extLst>
              <a:ext uri="{FF2B5EF4-FFF2-40B4-BE49-F238E27FC236}">
                <a16:creationId xmlns:a16="http://schemas.microsoft.com/office/drawing/2014/main" id="{E225EA6A-818A-438C-8E4C-7282C259933B}"/>
              </a:ext>
            </a:extLst>
          </p:cNvPr>
          <p:cNvSpPr>
            <a:spLocks noGrp="1" noRot="1" noChangeAspect="1" noChangeArrowheads="1" noTextEdit="1"/>
          </p:cNvSpPr>
          <p:nvPr>
            <p:ph type="sldImg"/>
          </p:nvPr>
        </p:nvSpPr>
        <p:spPr>
          <a:ln/>
        </p:spPr>
      </p:sp>
      <p:sp>
        <p:nvSpPr>
          <p:cNvPr id="55298" name="备注占位符 2">
            <a:extLst>
              <a:ext uri="{FF2B5EF4-FFF2-40B4-BE49-F238E27FC236}">
                <a16:creationId xmlns:a16="http://schemas.microsoft.com/office/drawing/2014/main" id="{E2AAD30F-A11E-4E29-BA08-1D02FCD187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卵的外面具有外被</a:t>
            </a:r>
            <a:r>
              <a:rPr lang="en-US" altLang="zh-CN" dirty="0"/>
              <a:t>(coat)</a:t>
            </a:r>
            <a:r>
              <a:rPr lang="zh-CN" altLang="en-US" dirty="0"/>
              <a:t>，其成分主要是</a:t>
            </a:r>
            <a:r>
              <a:rPr lang="en-US" altLang="zh-CN" dirty="0" err="1">
                <a:hlinkClick r:id="rId3" tooltip="糖蛋白"/>
              </a:rPr>
              <a:t>糖蛋白</a:t>
            </a:r>
            <a:r>
              <a:rPr lang="zh-CN" altLang="en-US" dirty="0"/>
              <a:t>，是由卵细胞或其它细胞分泌的。在哺乳动物中这种外被叫做透明带</a:t>
            </a:r>
            <a:r>
              <a:rPr lang="en-US" altLang="zh-CN" dirty="0"/>
              <a:t>(</a:t>
            </a:r>
            <a:r>
              <a:rPr lang="en-US" altLang="zh-CN" dirty="0" err="1"/>
              <a:t>zonapellucida</a:t>
            </a:r>
            <a:r>
              <a:rPr lang="en-US" altLang="zh-CN" dirty="0"/>
              <a:t>)</a:t>
            </a:r>
            <a:r>
              <a:rPr lang="zh-CN" altLang="en-US" dirty="0"/>
              <a:t>，其作用是保护卵子，阻止异种精子进入。许多卵的透明带下面</a:t>
            </a:r>
            <a:r>
              <a:rPr lang="en-US" altLang="zh-CN" dirty="0"/>
              <a:t>(</a:t>
            </a:r>
            <a:r>
              <a:rPr lang="zh-CN" altLang="en-US" dirty="0"/>
              <a:t>皮质部，</a:t>
            </a:r>
            <a:r>
              <a:rPr lang="en-US" altLang="zh-CN" dirty="0"/>
              <a:t>cortex)</a:t>
            </a:r>
            <a:r>
              <a:rPr lang="zh-CN" altLang="en-US" dirty="0"/>
              <a:t>还有一层分泌性的囊泡，称为皮层颗粒</a:t>
            </a:r>
            <a:r>
              <a:rPr lang="en-US" altLang="zh-CN" dirty="0"/>
              <a:t>(</a:t>
            </a:r>
            <a:r>
              <a:rPr lang="en-US" altLang="zh-CN" dirty="0" err="1"/>
              <a:t>corticalgranules</a:t>
            </a:r>
            <a:r>
              <a:rPr lang="zh-CN" altLang="en-US" dirty="0"/>
              <a:t>），受精时以外排的方式释放皮层颗粒能引起透明带结构变化，形成受精膜，阻止其它精子进入。</a:t>
            </a:r>
          </a:p>
        </p:txBody>
      </p:sp>
      <p:sp>
        <p:nvSpPr>
          <p:cNvPr id="55299" name="灯片编号占位符 3">
            <a:extLst>
              <a:ext uri="{FF2B5EF4-FFF2-40B4-BE49-F238E27FC236}">
                <a16:creationId xmlns:a16="http://schemas.microsoft.com/office/drawing/2014/main" id="{8B431E04-8DF5-48D2-8B17-76DBE7E12B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82C0C27C-28EF-4FA4-9850-F5BE51E303D5}" type="slidenum">
              <a:rPr lang="en-US" altLang="zh-CN" sz="1200"/>
              <a:pPr/>
              <a:t>35</a:t>
            </a:fld>
            <a:endParaRPr lang="en-US" altLang="zh-CN" sz="1200"/>
          </a:p>
        </p:txBody>
      </p:sp>
    </p:spTree>
    <p:extLst>
      <p:ext uri="{BB962C8B-B14F-4D97-AF65-F5344CB8AC3E}">
        <p14:creationId xmlns:p14="http://schemas.microsoft.com/office/powerpoint/2010/main" val="2603611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2515FC9-9E62-4003-94C4-70D443A2AE9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0CB3D28D-07B2-4BA6-940A-2631F612ECA7}" type="slidenum">
              <a:rPr kumimoji="0" lang="en-US" altLang="zh-CN" sz="1200" b="0">
                <a:ea typeface="ＭＳ Ｐゴシック" panose="020B0600070205080204" pitchFamily="34" charset="-128"/>
                <a:sym typeface="Symbol" panose="05050102010706020507" pitchFamily="18" charset="2"/>
              </a:rPr>
              <a:pPr/>
              <a:t>39</a:t>
            </a:fld>
            <a:endParaRPr kumimoji="0" lang="en-US" altLang="zh-CN" sz="1200" b="0">
              <a:ea typeface="ＭＳ Ｐゴシック" panose="020B0600070205080204" pitchFamily="34" charset="-128"/>
              <a:sym typeface="Symbol" panose="05050102010706020507" pitchFamily="18" charset="2"/>
            </a:endParaRPr>
          </a:p>
        </p:txBody>
      </p:sp>
      <p:sp>
        <p:nvSpPr>
          <p:cNvPr id="32771" name="Rectangle 2">
            <a:extLst>
              <a:ext uri="{FF2B5EF4-FFF2-40B4-BE49-F238E27FC236}">
                <a16:creationId xmlns:a16="http://schemas.microsoft.com/office/drawing/2014/main" id="{9C685DAC-2BEE-4853-A6AB-24F834C408A1}"/>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429746C-0646-4444-B493-36F7BE851A7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rPr>
              <a:t>Figure 47.6 Cleavage in an echinoderm embryo</a:t>
            </a:r>
          </a:p>
        </p:txBody>
      </p:sp>
    </p:spTree>
    <p:extLst>
      <p:ext uri="{BB962C8B-B14F-4D97-AF65-F5344CB8AC3E}">
        <p14:creationId xmlns:p14="http://schemas.microsoft.com/office/powerpoint/2010/main" val="894728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51DF646E-EEE5-4646-8E13-67CACE15B0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1968C832-2C44-4657-98BB-92D47899CF5D}" type="slidenum">
              <a:rPr lang="en-US" altLang="zh-CN"/>
              <a:pPr>
                <a:spcBef>
                  <a:spcPct val="0"/>
                </a:spcBef>
              </a:pPr>
              <a:t>40</a:t>
            </a:fld>
            <a:endParaRPr lang="en-US" altLang="zh-CN"/>
          </a:p>
        </p:txBody>
      </p:sp>
      <p:sp>
        <p:nvSpPr>
          <p:cNvPr id="49155" name="Rectangle 2">
            <a:extLst>
              <a:ext uri="{FF2B5EF4-FFF2-40B4-BE49-F238E27FC236}">
                <a16:creationId xmlns:a16="http://schemas.microsoft.com/office/drawing/2014/main" id="{09D2BEE7-632C-47B2-9C9D-F4164935F662}"/>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523F5CCA-6F0F-4351-B3BE-C29D47B401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原肠腔发育为消化道</a:t>
            </a:r>
            <a:endParaRPr lang="zh-CN" altLang="zh-CN" dirty="0"/>
          </a:p>
        </p:txBody>
      </p:sp>
    </p:spTree>
    <p:extLst>
      <p:ext uri="{BB962C8B-B14F-4D97-AF65-F5344CB8AC3E}">
        <p14:creationId xmlns:p14="http://schemas.microsoft.com/office/powerpoint/2010/main" val="4366241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8B8E888F-FC71-4809-9AD3-5E0D2903A32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D5BEA2BE-F9F0-451E-8349-332A2E13ED98}" type="slidenum">
              <a:rPr kumimoji="0" lang="en-US" altLang="zh-CN" sz="1200" b="0">
                <a:ea typeface="ＭＳ Ｐゴシック" panose="020B0600070205080204" pitchFamily="34" charset="-128"/>
                <a:sym typeface="Symbol" panose="05050102010706020507" pitchFamily="18" charset="2"/>
              </a:rPr>
              <a:pPr/>
              <a:t>41</a:t>
            </a:fld>
            <a:endParaRPr kumimoji="0" lang="en-US" altLang="zh-CN" sz="1200" b="0">
              <a:ea typeface="ＭＳ Ｐゴシック" panose="020B0600070205080204" pitchFamily="34" charset="-128"/>
              <a:sym typeface="Symbol" panose="05050102010706020507" pitchFamily="18" charset="2"/>
            </a:endParaRPr>
          </a:p>
        </p:txBody>
      </p:sp>
      <p:sp>
        <p:nvSpPr>
          <p:cNvPr id="34819" name="Rectangle 2">
            <a:extLst>
              <a:ext uri="{FF2B5EF4-FFF2-40B4-BE49-F238E27FC236}">
                <a16:creationId xmlns:a16="http://schemas.microsoft.com/office/drawing/2014/main" id="{BD40C534-2DCD-4C04-AEC7-677DC704286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B5F924F1-7461-46C4-8108-2D53A23019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rPr>
              <a:t>Figure 47.16 Four stages in early embryonic development of a human</a:t>
            </a:r>
          </a:p>
        </p:txBody>
      </p:sp>
    </p:spTree>
    <p:extLst>
      <p:ext uri="{BB962C8B-B14F-4D97-AF65-F5344CB8AC3E}">
        <p14:creationId xmlns:p14="http://schemas.microsoft.com/office/powerpoint/2010/main" val="2378704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7E0396F8-088D-4FA0-8045-914CA232583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33682AEC-9A14-435A-9BD4-FAA21D4629CC}" type="slidenum">
              <a:rPr kumimoji="0" lang="en-US" altLang="zh-CN" sz="1200" b="0">
                <a:ea typeface="ＭＳ Ｐゴシック" panose="020B0600070205080204" pitchFamily="34" charset="-128"/>
                <a:sym typeface="Symbol" panose="05050102010706020507" pitchFamily="18" charset="2"/>
              </a:rPr>
              <a:pPr/>
              <a:t>42</a:t>
            </a:fld>
            <a:endParaRPr kumimoji="0" lang="en-US" altLang="zh-CN" sz="1200" b="0">
              <a:ea typeface="ＭＳ Ｐゴシック" panose="020B0600070205080204" pitchFamily="34" charset="-128"/>
              <a:sym typeface="Symbol" panose="05050102010706020507" pitchFamily="18" charset="2"/>
            </a:endParaRPr>
          </a:p>
        </p:txBody>
      </p:sp>
      <p:sp>
        <p:nvSpPr>
          <p:cNvPr id="36867" name="Rectangle 2">
            <a:extLst>
              <a:ext uri="{FF2B5EF4-FFF2-40B4-BE49-F238E27FC236}">
                <a16:creationId xmlns:a16="http://schemas.microsoft.com/office/drawing/2014/main" id="{3D632D07-D059-4407-A2F3-9C205FF1E56D}"/>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08F85117-420C-4D26-B68C-5FDE5D25D6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rPr>
              <a:t>Figure 47.16 Four stages in early embryonic development of a human</a:t>
            </a:r>
          </a:p>
        </p:txBody>
      </p:sp>
    </p:spTree>
    <p:extLst>
      <p:ext uri="{BB962C8B-B14F-4D97-AF65-F5344CB8AC3E}">
        <p14:creationId xmlns:p14="http://schemas.microsoft.com/office/powerpoint/2010/main" val="779918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412BCA1E-FEB4-46A9-846E-A7020B3081F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1D12E585-9E15-4F82-8525-B790616FEAA3}" type="slidenum">
              <a:rPr kumimoji="0" lang="en-US" altLang="zh-TW" sz="1200" b="0">
                <a:latin typeface="Arial" panose="020B0604020202020204" pitchFamily="34" charset="0"/>
                <a:ea typeface="ヒラギノ角ゴ Pro W3" charset="-128"/>
              </a:rPr>
              <a:pPr/>
              <a:t>5</a:t>
            </a:fld>
            <a:endParaRPr kumimoji="0" lang="en-US" altLang="zh-TW" sz="1200" b="0">
              <a:latin typeface="Arial" panose="020B0604020202020204" pitchFamily="34" charset="0"/>
              <a:ea typeface="ヒラギノ角ゴ Pro W3" charset="-128"/>
            </a:endParaRPr>
          </a:p>
        </p:txBody>
      </p:sp>
      <p:sp>
        <p:nvSpPr>
          <p:cNvPr id="11267" name="Rectangle 2">
            <a:extLst>
              <a:ext uri="{FF2B5EF4-FFF2-40B4-BE49-F238E27FC236}">
                <a16:creationId xmlns:a16="http://schemas.microsoft.com/office/drawing/2014/main" id="{496994F1-AAB7-4DE1-B156-8B2608217410}"/>
              </a:ext>
            </a:extLst>
          </p:cNvPr>
          <p:cNvSpPr>
            <a:spLocks noGrp="1" noRot="1" noChangeAspect="1" noChangeArrowheads="1" noTextEdit="1"/>
          </p:cNvSpPr>
          <p:nvPr>
            <p:ph type="sldImg"/>
          </p:nvPr>
        </p:nvSpPr>
        <p:spPr>
          <a:solidFill>
            <a:srgbClr val="FFFFFF"/>
          </a:solidFill>
          <a:ln/>
        </p:spPr>
      </p:sp>
      <p:sp>
        <p:nvSpPr>
          <p:cNvPr id="11268" name="Rectangle 3">
            <a:extLst>
              <a:ext uri="{FF2B5EF4-FFF2-40B4-BE49-F238E27FC236}">
                <a16:creationId xmlns:a16="http://schemas.microsoft.com/office/drawing/2014/main" id="{98419CEA-6520-489B-860D-315030F7802F}"/>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lang="en-US" altLang="zh-TW" dirty="0">
                <a:latin typeface="Times New Roman" panose="02020603050405020304" pitchFamily="18" charset="0"/>
                <a:ea typeface="ヒラギノ角ゴ Pro W3" charset="-128"/>
              </a:rPr>
              <a:t>Figure 46.12 Exploring: Human Gametogenesis</a:t>
            </a:r>
          </a:p>
          <a:p>
            <a:pPr eaLnBrk="1" hangingPunct="1"/>
            <a:r>
              <a:rPr lang="zh-CN" altLang="en-US" dirty="0"/>
              <a:t>睾丸里有三种细胞</a:t>
            </a:r>
            <a:r>
              <a:rPr lang="en-US" altLang="zh-CN" dirty="0"/>
              <a:t>:①</a:t>
            </a:r>
            <a:r>
              <a:rPr lang="zh-CN" altLang="en-US" dirty="0"/>
              <a:t>生殖细胞，生长在曲细精管中，其中最原始的叫 精原细胞，逐渐分化成精母细胞，每个精母细胞又分成四个精子细胞，精子细胞在支持细胞的培养下，直接发展成为精子。男子两个睾丸每日总共约 产生</a:t>
            </a:r>
            <a:r>
              <a:rPr lang="en-US" altLang="zh-CN" dirty="0"/>
              <a:t>2</a:t>
            </a:r>
            <a:r>
              <a:rPr lang="zh-CN" altLang="en-US" dirty="0"/>
              <a:t>亿</a:t>
            </a:r>
            <a:r>
              <a:rPr lang="en-US" altLang="zh-CN" dirty="0"/>
              <a:t>〜4</a:t>
            </a:r>
            <a:r>
              <a:rPr lang="zh-CN" altLang="en-US" dirty="0"/>
              <a:t>亿个精子。②间质细胞，生长在曲细精管周围的疏松结缔组织中，作用是分泌雄激素睾酮。睾丸每日总共向人体供应约</a:t>
            </a:r>
            <a:r>
              <a:rPr lang="en-US" altLang="zh-CN" dirty="0"/>
              <a:t>7</a:t>
            </a:r>
            <a:r>
              <a:rPr lang="zh-CN" altLang="en-US" dirty="0"/>
              <a:t>毫克睾酮，平 均每百毫升血液里含有</a:t>
            </a:r>
            <a:r>
              <a:rPr lang="en-US" altLang="zh-CN" dirty="0"/>
              <a:t>0. 6</a:t>
            </a:r>
            <a:r>
              <a:rPr lang="zh-CN" altLang="en-US" dirty="0"/>
              <a:t>微克睾酮。③支持细胞，也生长在曲细精管里， 主要负责生殖细胞的营养供应，也协同间质细胞发挥作用。睾酮是男人产 生性欲的内分泌基础，它具有刺激男人的性器官、副性器官生长发育的重要 作用，还从根本上影响着男人第二性征，如</a:t>
            </a:r>
            <a:r>
              <a:rPr lang="en-US" altLang="zh-CN" dirty="0"/>
              <a:t>:</a:t>
            </a:r>
            <a:r>
              <a:rPr lang="zh-CN" altLang="en-US" dirty="0"/>
              <a:t>男子体型、发达的肌肉、低沉的 嗓音、胡须、体毛分布等的出现，并对唤起、维持性欲和正常的精子生成起着 决定性作用。</a:t>
            </a:r>
            <a:endParaRPr lang="en-US" altLang="zh-TW" dirty="0">
              <a:latin typeface="Times New Roman" panose="02020603050405020304" pitchFamily="18" charset="0"/>
              <a:ea typeface="ヒラギノ角ゴ Pro W3" charset="-128"/>
            </a:endParaRPr>
          </a:p>
        </p:txBody>
      </p:sp>
    </p:spTree>
    <p:extLst>
      <p:ext uri="{BB962C8B-B14F-4D97-AF65-F5344CB8AC3E}">
        <p14:creationId xmlns:p14="http://schemas.microsoft.com/office/powerpoint/2010/main" val="3335256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6449C7EB-F2FF-4999-9686-AD5EAF80ED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9728442F-7630-4F9C-9AE8-857C07EE6117}" type="slidenum">
              <a:rPr kumimoji="0" lang="en-US" altLang="zh-CN" sz="1200" b="0">
                <a:ea typeface="ＭＳ Ｐゴシック" panose="020B0600070205080204" pitchFamily="34" charset="-128"/>
                <a:sym typeface="Symbol" panose="05050102010706020507" pitchFamily="18" charset="2"/>
              </a:rPr>
              <a:pPr/>
              <a:t>43</a:t>
            </a:fld>
            <a:endParaRPr kumimoji="0" lang="en-US" altLang="zh-CN" sz="1200" b="0">
              <a:ea typeface="ＭＳ Ｐゴシック" panose="020B0600070205080204" pitchFamily="34" charset="-128"/>
              <a:sym typeface="Symbol" panose="05050102010706020507" pitchFamily="18" charset="2"/>
            </a:endParaRPr>
          </a:p>
        </p:txBody>
      </p:sp>
      <p:sp>
        <p:nvSpPr>
          <p:cNvPr id="38915" name="Rectangle 2">
            <a:extLst>
              <a:ext uri="{FF2B5EF4-FFF2-40B4-BE49-F238E27FC236}">
                <a16:creationId xmlns:a16="http://schemas.microsoft.com/office/drawing/2014/main" id="{A26DD0BA-043A-4A66-BE80-68ED0C5DB95E}"/>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79A2E5C-0F2E-4F00-8300-F51980D139B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rPr>
              <a:t>Figure 47.16 Four stages in early embryonic development of a human</a:t>
            </a:r>
          </a:p>
        </p:txBody>
      </p:sp>
    </p:spTree>
    <p:extLst>
      <p:ext uri="{BB962C8B-B14F-4D97-AF65-F5344CB8AC3E}">
        <p14:creationId xmlns:p14="http://schemas.microsoft.com/office/powerpoint/2010/main" val="41892193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BA5191EE-5C8C-4330-8C9F-75CC985116B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72042695-F72F-4DBA-9966-95A236170718}" type="slidenum">
              <a:rPr kumimoji="0" lang="en-US" altLang="zh-CN" sz="1200" b="0">
                <a:ea typeface="ＭＳ Ｐゴシック" panose="020B0600070205080204" pitchFamily="34" charset="-128"/>
                <a:sym typeface="Symbol" panose="05050102010706020507" pitchFamily="18" charset="2"/>
              </a:rPr>
              <a:pPr/>
              <a:t>44</a:t>
            </a:fld>
            <a:endParaRPr kumimoji="0" lang="en-US" altLang="zh-CN" sz="1200" b="0">
              <a:ea typeface="ＭＳ Ｐゴシック" panose="020B0600070205080204" pitchFamily="34" charset="-128"/>
              <a:sym typeface="Symbol" panose="05050102010706020507" pitchFamily="18" charset="2"/>
            </a:endParaRPr>
          </a:p>
        </p:txBody>
      </p:sp>
      <p:sp>
        <p:nvSpPr>
          <p:cNvPr id="40963" name="Rectangle 2">
            <a:extLst>
              <a:ext uri="{FF2B5EF4-FFF2-40B4-BE49-F238E27FC236}">
                <a16:creationId xmlns:a16="http://schemas.microsoft.com/office/drawing/2014/main" id="{22583613-3FBD-4EEA-9801-AB561302B52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77E007AB-C827-4047-84E1-7C3ACF24C8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dirty="0">
                <a:latin typeface="Times New Roman" panose="02020603050405020304" pitchFamily="18" charset="0"/>
              </a:rPr>
              <a:t>Figure 47.16 Four stages in early embryonic development of a human</a:t>
            </a:r>
          </a:p>
          <a:p>
            <a:pPr eaLnBrk="1" hangingPunct="1"/>
            <a:r>
              <a:rPr lang="zh-CN" altLang="en-US" dirty="0">
                <a:latin typeface="Arial" panose="020B0604020202020204" pitchFamily="34" charset="0"/>
              </a:rPr>
              <a:t>卵黄囊是胚胎最早形成血管和血细胞的部位，为早期胚胎（</a:t>
            </a:r>
            <a:r>
              <a:rPr lang="en-US" altLang="zh-CN" dirty="0">
                <a:latin typeface="Arial" panose="020B0604020202020204" pitchFamily="34" charset="0"/>
              </a:rPr>
              <a:t>10</a:t>
            </a:r>
            <a:r>
              <a:rPr lang="zh-CN" altLang="en-US" dirty="0">
                <a:latin typeface="Arial" panose="020B0604020202020204" pitchFamily="34" charset="0"/>
              </a:rPr>
              <a:t>周前）的造血场所，也是生殖细胞的最初发源地</a:t>
            </a:r>
            <a:endParaRPr lang="en-US" altLang="zh-CN" dirty="0">
              <a:latin typeface="Arial" panose="020B0604020202020204" pitchFamily="34" charset="0"/>
            </a:endParaRPr>
          </a:p>
          <a:p>
            <a:pPr eaLnBrk="1" hangingPunct="1"/>
            <a:r>
              <a:rPr kumimoji="0" lang="zh-CN" altLang="en-US" dirty="0">
                <a:latin typeface="Times New Roman" panose="02020603050405020304" pitchFamily="18" charset="0"/>
              </a:rPr>
              <a:t>尿囊是从卵黄囊尾端侧向体蒂内伸出的一个盲管</a:t>
            </a:r>
            <a:endParaRPr kumimoji="0" lang="en-US" altLang="zh-CN" dirty="0">
              <a:latin typeface="Times New Roman" panose="02020603050405020304" pitchFamily="18" charset="0"/>
            </a:endParaRPr>
          </a:p>
        </p:txBody>
      </p:sp>
    </p:spTree>
    <p:extLst>
      <p:ext uri="{BB962C8B-B14F-4D97-AF65-F5344CB8AC3E}">
        <p14:creationId xmlns:p14="http://schemas.microsoft.com/office/powerpoint/2010/main" val="2640426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5DB4E84B-9960-4100-8D1A-05EFB994B6C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C01126CA-C2C7-4247-9108-911FAB30E2B6}" type="slidenum">
              <a:rPr kumimoji="0" lang="en-US" altLang="zh-CN" sz="1200" b="0">
                <a:ea typeface="ＭＳ Ｐゴシック" panose="020B0600070205080204" pitchFamily="34" charset="-128"/>
                <a:sym typeface="Symbol" panose="05050102010706020507" pitchFamily="18" charset="2"/>
              </a:rPr>
              <a:pPr/>
              <a:t>45</a:t>
            </a:fld>
            <a:endParaRPr kumimoji="0" lang="en-US" altLang="zh-CN" sz="1200" b="0">
              <a:ea typeface="ＭＳ Ｐゴシック" panose="020B0600070205080204" pitchFamily="34" charset="-128"/>
              <a:sym typeface="Symbol" panose="05050102010706020507" pitchFamily="18" charset="2"/>
            </a:endParaRPr>
          </a:p>
        </p:txBody>
      </p:sp>
      <p:sp>
        <p:nvSpPr>
          <p:cNvPr id="43011" name="Rectangle 2">
            <a:extLst>
              <a:ext uri="{FF2B5EF4-FFF2-40B4-BE49-F238E27FC236}">
                <a16:creationId xmlns:a16="http://schemas.microsoft.com/office/drawing/2014/main" id="{E0E50D06-385F-4CE2-87AF-70F18299107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6EBEE7A-039E-4640-9096-0F3FAD901B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ea typeface="ＭＳ Ｐゴシック" panose="020B0600070205080204" pitchFamily="34" charset="-128"/>
              </a:rPr>
              <a:t>Figure 47.14 Adult derivatives of the three embryonic germ layers in vertebrates</a:t>
            </a:r>
          </a:p>
        </p:txBody>
      </p:sp>
    </p:spTree>
    <p:extLst>
      <p:ext uri="{BB962C8B-B14F-4D97-AF65-F5344CB8AC3E}">
        <p14:creationId xmlns:p14="http://schemas.microsoft.com/office/powerpoint/2010/main" val="3992883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BD07A0BD-1CA1-4B38-A070-D3235EBEA01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E706FC20-E8AC-499E-A95F-DEDD110BAE02}" type="slidenum">
              <a:rPr kumimoji="0" lang="en-US" altLang="zh-CN" sz="1200" b="0">
                <a:ea typeface="ＭＳ Ｐゴシック" panose="020B0600070205080204" pitchFamily="34" charset="-128"/>
                <a:sym typeface="Symbol" panose="05050102010706020507" pitchFamily="18" charset="2"/>
              </a:rPr>
              <a:pPr/>
              <a:t>46</a:t>
            </a:fld>
            <a:endParaRPr kumimoji="0" lang="en-US" altLang="zh-CN" sz="1200" b="0">
              <a:ea typeface="ＭＳ Ｐゴシック" panose="020B0600070205080204" pitchFamily="34" charset="-128"/>
              <a:sym typeface="Symbol" panose="05050102010706020507" pitchFamily="18" charset="2"/>
            </a:endParaRPr>
          </a:p>
        </p:txBody>
      </p:sp>
      <p:sp>
        <p:nvSpPr>
          <p:cNvPr id="45059" name="Rectangle 2">
            <a:extLst>
              <a:ext uri="{FF2B5EF4-FFF2-40B4-BE49-F238E27FC236}">
                <a16:creationId xmlns:a16="http://schemas.microsoft.com/office/drawing/2014/main" id="{A6E78BC1-1964-4F71-9AF5-4A777BFE659F}"/>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132C57A7-7028-414A-8290-ADB6E9A5FB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0" lang="en-US" altLang="zh-CN">
                <a:latin typeface="Times New Roman" panose="02020603050405020304" pitchFamily="18" charset="0"/>
              </a:rPr>
              <a:t>Figure 46.17</a:t>
            </a:r>
          </a:p>
        </p:txBody>
      </p:sp>
    </p:spTree>
    <p:extLst>
      <p:ext uri="{BB962C8B-B14F-4D97-AF65-F5344CB8AC3E}">
        <p14:creationId xmlns:p14="http://schemas.microsoft.com/office/powerpoint/2010/main" val="41933122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8FDF41DB-6459-4E7A-ADA5-186D9EB214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7CCFC25D-663E-4D69-8DA7-F1AD89BF79D5}" type="slidenum">
              <a:rPr lang="en-US" altLang="zh-CN"/>
              <a:pPr>
                <a:spcBef>
                  <a:spcPct val="0"/>
                </a:spcBef>
              </a:pPr>
              <a:t>48</a:t>
            </a:fld>
            <a:endParaRPr lang="en-US" altLang="zh-CN"/>
          </a:p>
        </p:txBody>
      </p:sp>
      <p:sp>
        <p:nvSpPr>
          <p:cNvPr id="52227" name="Rectangle 2">
            <a:extLst>
              <a:ext uri="{FF2B5EF4-FFF2-40B4-BE49-F238E27FC236}">
                <a16:creationId xmlns:a16="http://schemas.microsoft.com/office/drawing/2014/main" id="{771A7CF3-3346-4A1F-84B4-13E5CE630A5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443B87AC-EDFD-4DE0-8284-92E0A3416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370264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羊膜囊是两层坚韧、薄、透明的膜，位于胎盘动物的胎盘之内。装着发育中的胚胎（后来变成胎儿），直到出生前不久为止。内层的膜是装着羊水和胚胎的羊膜。外层膜绒毛膜包着羊膜，本身是胎盘的一部分。</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绒毛膜是由</a:t>
            </a:r>
            <a:r>
              <a:rPr lang="zh-CN" altLang="en-US" sz="1200" b="0" i="0" u="none" strike="noStrike" kern="1200" dirty="0">
                <a:solidFill>
                  <a:schemeClr val="tx1"/>
                </a:solidFill>
                <a:effectLst/>
                <a:latin typeface="+mn-lt"/>
                <a:ea typeface="+mn-ea"/>
                <a:cs typeface="+mn-cs"/>
                <a:hlinkClick r:id="rId3"/>
              </a:rPr>
              <a:t>滋养层</a:t>
            </a:r>
            <a:r>
              <a:rPr lang="zh-CN" altLang="en-US" sz="1200" b="0" i="0" kern="1200" dirty="0">
                <a:solidFill>
                  <a:schemeClr val="tx1"/>
                </a:solidFill>
                <a:effectLst/>
                <a:latin typeface="+mn-lt"/>
                <a:ea typeface="+mn-ea"/>
                <a:cs typeface="+mn-cs"/>
              </a:rPr>
              <a:t>和胚外</a:t>
            </a:r>
            <a:r>
              <a:rPr lang="zh-CN" altLang="en-US" sz="1200" b="0" i="0" u="none" strike="noStrike" kern="1200" dirty="0">
                <a:solidFill>
                  <a:schemeClr val="tx1"/>
                </a:solidFill>
                <a:effectLst/>
                <a:latin typeface="+mn-lt"/>
                <a:ea typeface="+mn-ea"/>
                <a:cs typeface="+mn-cs"/>
                <a:hlinkClick r:id="rId4"/>
              </a:rPr>
              <a:t>中胚层</a:t>
            </a:r>
            <a:r>
              <a:rPr lang="zh-CN" altLang="en-US" sz="1200" b="0" i="0" kern="1200" dirty="0">
                <a:solidFill>
                  <a:schemeClr val="tx1"/>
                </a:solidFill>
                <a:effectLst/>
                <a:latin typeface="+mn-lt"/>
                <a:ea typeface="+mn-ea"/>
                <a:cs typeface="+mn-cs"/>
              </a:rPr>
              <a:t>的壁层构成的膜。随着</a:t>
            </a:r>
            <a:r>
              <a:rPr lang="zh-CN" altLang="en-US" sz="1200" b="0" i="0" u="none" strike="noStrike" kern="1200" dirty="0">
                <a:solidFill>
                  <a:schemeClr val="tx1"/>
                </a:solidFill>
                <a:effectLst/>
                <a:latin typeface="+mn-lt"/>
                <a:ea typeface="+mn-ea"/>
                <a:cs typeface="+mn-cs"/>
                <a:hlinkClick r:id="rId5"/>
              </a:rPr>
              <a:t>胚胎发育</a:t>
            </a:r>
            <a:r>
              <a:rPr lang="zh-CN" altLang="en-US" sz="1200" b="0" i="0" kern="1200" dirty="0">
                <a:solidFill>
                  <a:schemeClr val="tx1"/>
                </a:solidFill>
                <a:effectLst/>
                <a:latin typeface="+mn-lt"/>
                <a:ea typeface="+mn-ea"/>
                <a:cs typeface="+mn-cs"/>
              </a:rPr>
              <a:t>，丛密绒毛膜与基蜕膜共同构成了胎盘，而平滑绒毛膜则和包蜕膜一起逐渐与壁蜕膜融合。</a:t>
            </a:r>
            <a:endParaRPr lang="zh-CN" altLang="en-US" dirty="0"/>
          </a:p>
        </p:txBody>
      </p:sp>
      <p:sp>
        <p:nvSpPr>
          <p:cNvPr id="4" name="灯片编号占位符 3"/>
          <p:cNvSpPr>
            <a:spLocks noGrp="1"/>
          </p:cNvSpPr>
          <p:nvPr>
            <p:ph type="sldNum" sz="quarter" idx="5"/>
          </p:nvPr>
        </p:nvSpPr>
        <p:spPr/>
        <p:txBody>
          <a:bodyPr/>
          <a:lstStyle/>
          <a:p>
            <a:fld id="{6EB7CBD4-F75C-44C8-8766-B860E7599AAA}" type="slidenum">
              <a:rPr lang="zh-CN" altLang="en-US" smtClean="0"/>
              <a:t>50</a:t>
            </a:fld>
            <a:endParaRPr lang="zh-CN" altLang="en-US"/>
          </a:p>
        </p:txBody>
      </p:sp>
    </p:spTree>
    <p:extLst>
      <p:ext uri="{BB962C8B-B14F-4D97-AF65-F5344CB8AC3E}">
        <p14:creationId xmlns:p14="http://schemas.microsoft.com/office/powerpoint/2010/main" val="3668526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a:extLst>
              <a:ext uri="{FF2B5EF4-FFF2-40B4-BE49-F238E27FC236}">
                <a16:creationId xmlns:a16="http://schemas.microsoft.com/office/drawing/2014/main" id="{171B43C9-462A-4E24-B1F6-189FB3B20904}"/>
              </a:ext>
            </a:extLst>
          </p:cNvPr>
          <p:cNvSpPr>
            <a:spLocks noGrp="1" noRot="1" noChangeAspect="1" noChangeArrowheads="1" noTextEdit="1"/>
          </p:cNvSpPr>
          <p:nvPr>
            <p:ph type="sldImg"/>
          </p:nvPr>
        </p:nvSpPr>
        <p:spPr>
          <a:ln/>
        </p:spPr>
      </p:sp>
      <p:sp>
        <p:nvSpPr>
          <p:cNvPr id="22530" name="备注占位符 2">
            <a:extLst>
              <a:ext uri="{FF2B5EF4-FFF2-40B4-BE49-F238E27FC236}">
                <a16:creationId xmlns:a16="http://schemas.microsoft.com/office/drawing/2014/main" id="{7ADC0488-54DB-4C34-8E0E-21209921C3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放广州</a:t>
            </a:r>
            <a:r>
              <a:rPr lang="en-US" altLang="zh-CN"/>
              <a:t>8</a:t>
            </a:r>
            <a:r>
              <a:rPr lang="zh-CN" altLang="en-US"/>
              <a:t>胞胎的录像</a:t>
            </a:r>
          </a:p>
        </p:txBody>
      </p:sp>
      <p:sp>
        <p:nvSpPr>
          <p:cNvPr id="22531" name="灯片编号占位符 3">
            <a:extLst>
              <a:ext uri="{FF2B5EF4-FFF2-40B4-BE49-F238E27FC236}">
                <a16:creationId xmlns:a16="http://schemas.microsoft.com/office/drawing/2014/main" id="{3970C7E0-ECC8-4CF9-9FB6-955D9BCC76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AEDC6A67-5672-462D-BB4B-B7AC051B0349}" type="slidenum">
              <a:rPr lang="en-US" altLang="zh-CN" sz="1200"/>
              <a:pPr/>
              <a:t>57</a:t>
            </a:fld>
            <a:endParaRPr lang="en-US" altLang="zh-CN" sz="1200"/>
          </a:p>
        </p:txBody>
      </p:sp>
    </p:spTree>
    <p:extLst>
      <p:ext uri="{BB962C8B-B14F-4D97-AF65-F5344CB8AC3E}">
        <p14:creationId xmlns:p14="http://schemas.microsoft.com/office/powerpoint/2010/main" val="18844494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a:extLst>
              <a:ext uri="{FF2B5EF4-FFF2-40B4-BE49-F238E27FC236}">
                <a16:creationId xmlns:a16="http://schemas.microsoft.com/office/drawing/2014/main" id="{BFE58B92-D690-4FD9-BDAE-BBA3C40210ED}"/>
              </a:ext>
            </a:extLst>
          </p:cNvPr>
          <p:cNvSpPr>
            <a:spLocks noGrp="1" noRot="1" noChangeAspect="1" noChangeArrowheads="1" noTextEdit="1"/>
          </p:cNvSpPr>
          <p:nvPr>
            <p:ph type="sldImg"/>
          </p:nvPr>
        </p:nvSpPr>
        <p:spPr>
          <a:ln/>
        </p:spPr>
      </p:sp>
      <p:sp>
        <p:nvSpPr>
          <p:cNvPr id="26626" name="备注占位符 2">
            <a:extLst>
              <a:ext uri="{FF2B5EF4-FFF2-40B4-BE49-F238E27FC236}">
                <a16:creationId xmlns:a16="http://schemas.microsoft.com/office/drawing/2014/main" id="{1C351C28-EA17-4920-AF73-E5EFF0F8C2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dirty="0"/>
              <a:t>神户牛</a:t>
            </a:r>
            <a:r>
              <a:rPr lang="zh-CN" altLang="en-US" dirty="0"/>
              <a:t>是</a:t>
            </a:r>
            <a:r>
              <a:rPr lang="zh-CN" altLang="en-US" dirty="0">
                <a:hlinkClick r:id="rId3"/>
              </a:rPr>
              <a:t>日本</a:t>
            </a:r>
            <a:r>
              <a:rPr lang="zh-CN" altLang="en-US" dirty="0"/>
              <a:t>黑色</a:t>
            </a:r>
            <a:r>
              <a:rPr lang="zh-CN" altLang="en-US" dirty="0">
                <a:hlinkClick r:id="rId4"/>
              </a:rPr>
              <a:t>但马牛</a:t>
            </a:r>
            <a:r>
              <a:rPr lang="zh-CN" altLang="en-US" dirty="0"/>
              <a:t>的一种，因主要出产于</a:t>
            </a:r>
            <a:r>
              <a:rPr lang="zh-CN" altLang="en-US" dirty="0">
                <a:hlinkClick r:id="rId5"/>
              </a:rPr>
              <a:t>兵库县</a:t>
            </a:r>
            <a:r>
              <a:rPr lang="zh-CN" altLang="en-US" dirty="0">
                <a:hlinkClick r:id="rId6"/>
              </a:rPr>
              <a:t>神户市</a:t>
            </a:r>
            <a:r>
              <a:rPr lang="zh-CN" altLang="en-US" dirty="0"/>
              <a:t>而得名。</a:t>
            </a:r>
            <a:endParaRPr lang="en-US" altLang="zh-CN" dirty="0"/>
          </a:p>
          <a:p>
            <a:r>
              <a:rPr lang="en-US" altLang="zh-CN" dirty="0"/>
              <a:t>2009</a:t>
            </a:r>
            <a:r>
              <a:rPr lang="zh-CN" altLang="en-US" dirty="0"/>
              <a:t>年</a:t>
            </a:r>
            <a:r>
              <a:rPr lang="zh-CN" altLang="en-US" dirty="0">
                <a:hlinkClick r:id="rId7"/>
              </a:rPr>
              <a:t>美国</a:t>
            </a:r>
            <a:r>
              <a:rPr lang="zh-CN" altLang="en-US" dirty="0"/>
              <a:t>媒体选出“世界最高级</a:t>
            </a:r>
            <a:r>
              <a:rPr lang="en-US" altLang="zh-CN" dirty="0"/>
              <a:t>9</a:t>
            </a:r>
            <a:r>
              <a:rPr lang="zh-CN" altLang="en-US" dirty="0"/>
              <a:t>种食物”</a:t>
            </a:r>
            <a:r>
              <a:rPr lang="en-US" altLang="zh-CN" dirty="0"/>
              <a:t>﹐</a:t>
            </a:r>
            <a:r>
              <a:rPr lang="zh-CN" altLang="en-US" dirty="0"/>
              <a:t>其中神户牛肉与</a:t>
            </a:r>
            <a:r>
              <a:rPr lang="zh-CN" altLang="en-US" dirty="0">
                <a:hlinkClick r:id="rId8"/>
              </a:rPr>
              <a:t>鱼子酱</a:t>
            </a:r>
            <a:r>
              <a:rPr lang="zh-CN" altLang="en-US" dirty="0"/>
              <a:t>、</a:t>
            </a:r>
            <a:r>
              <a:rPr lang="zh-CN" altLang="en-US" dirty="0">
                <a:hlinkClick r:id="rId9"/>
              </a:rPr>
              <a:t>鹅肝</a:t>
            </a:r>
            <a:r>
              <a:rPr lang="zh-CN" altLang="en-US" dirty="0"/>
              <a:t>、</a:t>
            </a:r>
            <a:r>
              <a:rPr lang="zh-CN" altLang="en-US" dirty="0">
                <a:hlinkClick r:id="rId10"/>
              </a:rPr>
              <a:t>白松露</a:t>
            </a:r>
            <a:r>
              <a:rPr lang="zh-CN" altLang="en-US" dirty="0"/>
              <a:t>一同位列其中，排行第六。</a:t>
            </a:r>
            <a:endParaRPr lang="en-US" altLang="zh-CN" dirty="0"/>
          </a:p>
          <a:p>
            <a:r>
              <a:rPr lang="en-US" altLang="zh-CN" dirty="0"/>
              <a:t>2000</a:t>
            </a:r>
            <a:r>
              <a:rPr lang="zh-CN" altLang="en-US" dirty="0"/>
              <a:t>元每公斤</a:t>
            </a:r>
            <a:endParaRPr lang="en-US" altLang="zh-CN" dirty="0"/>
          </a:p>
          <a:p>
            <a:r>
              <a:rPr lang="zh-CN" altLang="en-US" dirty="0"/>
              <a:t>首先它要出身“</a:t>
            </a:r>
            <a:r>
              <a:rPr lang="zh-CN" altLang="en-US" dirty="0">
                <a:hlinkClick r:id="rId11"/>
              </a:rPr>
              <a:t>名门望族</a:t>
            </a:r>
            <a:r>
              <a:rPr lang="zh-CN" altLang="en-US" dirty="0"/>
              <a:t>”，血统中一滴杂</a:t>
            </a:r>
            <a:r>
              <a:rPr lang="zh-CN" altLang="en-US" dirty="0">
                <a:hlinkClick r:id="rId12"/>
              </a:rPr>
              <a:t>血</a:t>
            </a:r>
            <a:r>
              <a:rPr lang="zh-CN" altLang="en-US" dirty="0"/>
              <a:t>也不能混入。而国内传言的，神户牛喝</a:t>
            </a:r>
            <a:r>
              <a:rPr lang="zh-CN" altLang="en-US" dirty="0">
                <a:hlinkClick r:id="rId13"/>
              </a:rPr>
              <a:t>啤酒</a:t>
            </a:r>
            <a:r>
              <a:rPr lang="zh-CN" altLang="en-US" dirty="0"/>
              <a:t>、有按摩是不符事实的，据说神户牛养殖上尽管严格，需要配以特种饲料，但更重要的是血统和品种；其次，入选的牛必须是</a:t>
            </a:r>
            <a:r>
              <a:rPr lang="zh-CN" altLang="en-US" dirty="0">
                <a:hlinkClick r:id="rId14"/>
              </a:rPr>
              <a:t>处女</a:t>
            </a:r>
            <a:r>
              <a:rPr lang="zh-CN" altLang="en-US" dirty="0"/>
              <a:t>牛，否则吃起来会有轻微的</a:t>
            </a:r>
            <a:r>
              <a:rPr lang="zh-CN" altLang="en-US" dirty="0">
                <a:hlinkClick r:id="rId15"/>
              </a:rPr>
              <a:t>乳臭</a:t>
            </a:r>
            <a:r>
              <a:rPr lang="zh-CN" altLang="en-US" dirty="0"/>
              <a:t>；此外，还要经过</a:t>
            </a:r>
            <a:r>
              <a:rPr lang="zh-CN" altLang="en-US" dirty="0">
                <a:hlinkClick r:id="rId16"/>
              </a:rPr>
              <a:t>脂肪</a:t>
            </a:r>
            <a:r>
              <a:rPr lang="zh-CN" altLang="en-US" dirty="0"/>
              <a:t>混杂率、颜色、</a:t>
            </a:r>
            <a:r>
              <a:rPr lang="zh-CN" altLang="en-US" dirty="0">
                <a:hlinkClick r:id="rId17"/>
              </a:rPr>
              <a:t>细腻</a:t>
            </a:r>
            <a:r>
              <a:rPr lang="zh-CN" altLang="en-US" dirty="0"/>
              <a:t>度等</a:t>
            </a:r>
            <a:r>
              <a:rPr lang="zh-CN" altLang="en-US" dirty="0">
                <a:hlinkClick r:id="rId18"/>
              </a:rPr>
              <a:t>项目</a:t>
            </a:r>
            <a:r>
              <a:rPr lang="zh-CN" altLang="en-US" dirty="0"/>
              <a:t>的评定，达到四五级以上的才有资格称为“神户</a:t>
            </a:r>
            <a:r>
              <a:rPr lang="zh-CN" altLang="en-US" dirty="0">
                <a:hlinkClick r:id="rId19"/>
              </a:rPr>
              <a:t>牛肉</a:t>
            </a:r>
            <a:r>
              <a:rPr lang="zh-CN" altLang="en-US" dirty="0"/>
              <a:t>”。</a:t>
            </a:r>
            <a:endParaRPr lang="en-US" altLang="zh-CN" dirty="0"/>
          </a:p>
          <a:p>
            <a:r>
              <a:rPr lang="zh-CN" altLang="en-US" dirty="0"/>
              <a:t>神户</a:t>
            </a:r>
            <a:r>
              <a:rPr lang="zh-CN" altLang="en-US" dirty="0">
                <a:hlinkClick r:id="rId19"/>
              </a:rPr>
              <a:t>牛肉</a:t>
            </a:r>
            <a:r>
              <a:rPr lang="zh-CN" altLang="en-US" dirty="0"/>
              <a:t>产量极低，在</a:t>
            </a:r>
            <a:r>
              <a:rPr lang="zh-CN" altLang="en-US" dirty="0">
                <a:hlinkClick r:id="rId3"/>
              </a:rPr>
              <a:t>日本</a:t>
            </a:r>
            <a:r>
              <a:rPr lang="zh-CN" altLang="en-US" dirty="0"/>
              <a:t>牛肉市场上仅占不到</a:t>
            </a:r>
            <a:r>
              <a:rPr lang="en-US" altLang="zh-CN" dirty="0"/>
              <a:t>1%</a:t>
            </a:r>
            <a:r>
              <a:rPr lang="zh-CN" altLang="en-US" dirty="0"/>
              <a:t>，在日本也供应不足，因此也不对外出口。日本虽然是高级牛肉的重要产地，但却是疯牛病的重灾区，中国政府命令禁止从日本进口牛肉，因此，在</a:t>
            </a:r>
            <a:r>
              <a:rPr lang="zh-CN" altLang="en-US" dirty="0">
                <a:hlinkClick r:id="rId20"/>
              </a:rPr>
              <a:t>中国</a:t>
            </a:r>
            <a:r>
              <a:rPr lang="zh-CN" altLang="en-US" dirty="0"/>
              <a:t>销售火爆的</a:t>
            </a:r>
            <a:r>
              <a:rPr lang="zh-CN" altLang="en-US" dirty="0">
                <a:hlinkClick r:id="rId21"/>
              </a:rPr>
              <a:t>神户</a:t>
            </a:r>
            <a:r>
              <a:rPr lang="zh-CN" altLang="en-US" dirty="0">
                <a:hlinkClick r:id="rId19"/>
              </a:rPr>
              <a:t>牛肉</a:t>
            </a:r>
            <a:r>
              <a:rPr lang="zh-CN" altLang="en-US" dirty="0"/>
              <a:t>，无疑，都是假的。</a:t>
            </a:r>
            <a:endParaRPr lang="en-US" altLang="zh-CN" dirty="0"/>
          </a:p>
          <a:p>
            <a:r>
              <a:rPr lang="zh-CN" altLang="en-US" dirty="0"/>
              <a:t>日本的国宝，禁止出口</a:t>
            </a:r>
          </a:p>
          <a:p>
            <a:endParaRPr lang="zh-CN" altLang="en-US" dirty="0"/>
          </a:p>
        </p:txBody>
      </p:sp>
      <p:sp>
        <p:nvSpPr>
          <p:cNvPr id="26627" name="灯片编号占位符 3">
            <a:extLst>
              <a:ext uri="{FF2B5EF4-FFF2-40B4-BE49-F238E27FC236}">
                <a16:creationId xmlns:a16="http://schemas.microsoft.com/office/drawing/2014/main" id="{A1628B4D-8993-4013-AD7C-3313A416EF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A261D8EE-EB57-4788-AC3F-1C7BE1B3803A}" type="slidenum">
              <a:rPr lang="en-US" altLang="zh-CN" sz="1200"/>
              <a:pPr/>
              <a:t>58</a:t>
            </a:fld>
            <a:endParaRPr lang="en-US" altLang="zh-CN" sz="1200"/>
          </a:p>
        </p:txBody>
      </p:sp>
    </p:spTree>
    <p:extLst>
      <p:ext uri="{BB962C8B-B14F-4D97-AF65-F5344CB8AC3E}">
        <p14:creationId xmlns:p14="http://schemas.microsoft.com/office/powerpoint/2010/main" val="3137358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spcBef>
                <a:spcPct val="30000"/>
              </a:spcBef>
              <a:buFontTx/>
              <a:buChar char="•"/>
            </a:pPr>
            <a:r>
              <a:rPr kumimoji="0" lang="zh-CN" altLang="en-US" sz="1200" b="1" dirty="0">
                <a:solidFill>
                  <a:srgbClr val="FF0000"/>
                </a:solidFill>
                <a:latin typeface="幼圆" pitchFamily="49" charset="-122"/>
                <a:ea typeface="幼圆" pitchFamily="49" charset="-122"/>
              </a:rPr>
              <a:t>国产奶牛：</a:t>
            </a:r>
            <a:r>
              <a:rPr kumimoji="0" lang="zh-CN" altLang="en-US" sz="1200" b="1" dirty="0">
                <a:latin typeface="幼圆" pitchFamily="49" charset="-122"/>
                <a:ea typeface="幼圆" pitchFamily="49" charset="-122"/>
              </a:rPr>
              <a:t>年均产奶量</a:t>
            </a:r>
            <a:r>
              <a:rPr kumimoji="0" lang="en-US" altLang="zh-CN" sz="1200" b="1" dirty="0">
                <a:latin typeface="幼圆" pitchFamily="49" charset="-122"/>
                <a:ea typeface="幼圆" pitchFamily="49" charset="-122"/>
              </a:rPr>
              <a:t>3000</a:t>
            </a:r>
            <a:r>
              <a:rPr kumimoji="0" lang="zh-CN" altLang="en-US" sz="1200" b="1" dirty="0">
                <a:latin typeface="幼圆" pitchFamily="49" charset="-122"/>
                <a:ea typeface="幼圆" pitchFamily="49" charset="-122"/>
              </a:rPr>
              <a:t>公斤左右</a:t>
            </a:r>
          </a:p>
          <a:p>
            <a:pPr eaLnBrk="1" hangingPunct="1">
              <a:spcBef>
                <a:spcPct val="30000"/>
              </a:spcBef>
              <a:buFontTx/>
              <a:buChar char="•"/>
            </a:pPr>
            <a:r>
              <a:rPr kumimoji="0" lang="zh-CN" altLang="en-US" sz="1200" b="1" dirty="0">
                <a:solidFill>
                  <a:srgbClr val="FF0000"/>
                </a:solidFill>
                <a:latin typeface="幼圆" pitchFamily="49" charset="-122"/>
                <a:ea typeface="幼圆" pitchFamily="49" charset="-122"/>
              </a:rPr>
              <a:t>国际良种奶牛：</a:t>
            </a:r>
            <a:r>
              <a:rPr kumimoji="0" lang="zh-CN" altLang="en-US" sz="1200" b="1" dirty="0">
                <a:latin typeface="幼圆" pitchFamily="49" charset="-122"/>
                <a:ea typeface="幼圆" pitchFamily="49" charset="-122"/>
              </a:rPr>
              <a:t>年均产奶量</a:t>
            </a:r>
            <a:r>
              <a:rPr kumimoji="0" lang="en-US" altLang="zh-CN" sz="1200" b="1" dirty="0">
                <a:latin typeface="幼圆" pitchFamily="49" charset="-122"/>
                <a:ea typeface="幼圆" pitchFamily="49" charset="-122"/>
              </a:rPr>
              <a:t>10000</a:t>
            </a:r>
            <a:r>
              <a:rPr kumimoji="0" lang="zh-CN" altLang="en-US" sz="1200" b="1" dirty="0">
                <a:latin typeface="幼圆" pitchFamily="49" charset="-122"/>
                <a:ea typeface="幼圆" pitchFamily="49" charset="-122"/>
              </a:rPr>
              <a:t>公斤左右</a:t>
            </a:r>
          </a:p>
          <a:p>
            <a:pPr eaLnBrk="1" hangingPunct="1">
              <a:spcBef>
                <a:spcPct val="30000"/>
              </a:spcBef>
              <a:buFontTx/>
              <a:buChar char="•"/>
            </a:pPr>
            <a:r>
              <a:rPr kumimoji="0" lang="zh-CN" altLang="en-US" sz="1200" b="1" dirty="0">
                <a:latin typeface="幼圆" pitchFamily="49" charset="-122"/>
                <a:ea typeface="幼圆" pitchFamily="49" charset="-122"/>
              </a:rPr>
              <a:t>引进一头良种成年奶牛需要</a:t>
            </a:r>
            <a:r>
              <a:rPr kumimoji="0" lang="en-US" altLang="zh-CN" sz="1200" b="1" dirty="0">
                <a:latin typeface="幼圆" pitchFamily="49" charset="-122"/>
                <a:ea typeface="幼圆" pitchFamily="49" charset="-122"/>
              </a:rPr>
              <a:t>3</a:t>
            </a:r>
            <a:r>
              <a:rPr kumimoji="0" lang="zh-CN" altLang="en-US" sz="1200" b="1" dirty="0">
                <a:latin typeface="幼圆" pitchFamily="49" charset="-122"/>
                <a:ea typeface="幼圆" pitchFamily="49" charset="-122"/>
              </a:rPr>
              <a:t>万－</a:t>
            </a:r>
            <a:r>
              <a:rPr kumimoji="0" lang="en-US" altLang="zh-CN" sz="1200" b="1" dirty="0">
                <a:latin typeface="幼圆" pitchFamily="49" charset="-122"/>
                <a:ea typeface="幼圆" pitchFamily="49" charset="-122"/>
              </a:rPr>
              <a:t>5</a:t>
            </a:r>
            <a:r>
              <a:rPr kumimoji="0" lang="zh-CN" altLang="en-US" sz="1200" b="1" dirty="0">
                <a:latin typeface="幼圆" pitchFamily="49" charset="-122"/>
                <a:ea typeface="幼圆" pitchFamily="49" charset="-122"/>
              </a:rPr>
              <a:t>万元；</a:t>
            </a:r>
          </a:p>
          <a:p>
            <a:pPr eaLnBrk="1" hangingPunct="1">
              <a:spcBef>
                <a:spcPct val="30000"/>
              </a:spcBef>
              <a:buFontTx/>
              <a:buChar char="•"/>
            </a:pPr>
            <a:r>
              <a:rPr kumimoji="0" lang="zh-CN" altLang="en-US" sz="1200" b="1" dirty="0">
                <a:latin typeface="幼圆" pitchFamily="49" charset="-122"/>
                <a:ea typeface="幼圆" pitchFamily="49" charset="-122"/>
              </a:rPr>
              <a:t>牛的生育率低，一头牛一胎只生一只，一生只能生育四五次。</a:t>
            </a:r>
          </a:p>
          <a:p>
            <a:pPr eaLnBrk="1" hangingPunct="1">
              <a:spcBef>
                <a:spcPct val="30000"/>
              </a:spcBef>
              <a:buFontTx/>
              <a:buChar char="•"/>
            </a:pPr>
            <a:r>
              <a:rPr kumimoji="0" lang="zh-CN" altLang="en-US" sz="1200" b="1" dirty="0">
                <a:latin typeface="幼圆" pitchFamily="49" charset="-122"/>
                <a:ea typeface="幼圆" pitchFamily="49" charset="-122"/>
              </a:rPr>
              <a:t>牛的生育率虽然很低，但是牛的卵母细胞却相当的多，其卵巢中卵母细胞数目要比一生中排卵数多</a:t>
            </a:r>
            <a:r>
              <a:rPr kumimoji="0" lang="en-US" altLang="zh-CN" sz="1200" b="1" dirty="0">
                <a:latin typeface="幼圆" pitchFamily="49" charset="-122"/>
                <a:ea typeface="幼圆" pitchFamily="49" charset="-122"/>
              </a:rPr>
              <a:t>1000</a:t>
            </a:r>
            <a:r>
              <a:rPr kumimoji="0" lang="zh-CN" altLang="en-US" sz="1200" b="1" dirty="0">
                <a:latin typeface="幼圆" pitchFamily="49" charset="-122"/>
                <a:ea typeface="幼圆" pitchFamily="49" charset="-122"/>
              </a:rPr>
              <a:t>倍左右；</a:t>
            </a:r>
          </a:p>
          <a:p>
            <a:pPr eaLnBrk="1" hangingPunct="1">
              <a:spcBef>
                <a:spcPct val="30000"/>
              </a:spcBef>
              <a:buFontTx/>
              <a:buChar char="•"/>
            </a:pPr>
            <a:r>
              <a:rPr kumimoji="0" lang="zh-CN" altLang="en-US" sz="1200" b="1" dirty="0">
                <a:latin typeface="幼圆" pitchFamily="49" charset="-122"/>
                <a:ea typeface="幼圆" pitchFamily="49" charset="-122"/>
              </a:rPr>
              <a:t>公牛产生的精子数目就更多了。</a:t>
            </a:r>
          </a:p>
          <a:p>
            <a:endParaRPr lang="zh-CN" altLang="en-US" dirty="0"/>
          </a:p>
        </p:txBody>
      </p:sp>
      <p:sp>
        <p:nvSpPr>
          <p:cNvPr id="4" name="灯片编号占位符 3"/>
          <p:cNvSpPr>
            <a:spLocks noGrp="1"/>
          </p:cNvSpPr>
          <p:nvPr>
            <p:ph type="sldNum" sz="quarter" idx="5"/>
          </p:nvPr>
        </p:nvSpPr>
        <p:spPr/>
        <p:txBody>
          <a:bodyPr/>
          <a:lstStyle/>
          <a:p>
            <a:fld id="{6EB7CBD4-F75C-44C8-8766-B860E7599AAA}" type="slidenum">
              <a:rPr lang="zh-CN" altLang="en-US" smtClean="0"/>
              <a:t>59</a:t>
            </a:fld>
            <a:endParaRPr lang="zh-CN" altLang="en-US"/>
          </a:p>
        </p:txBody>
      </p:sp>
    </p:spTree>
    <p:extLst>
      <p:ext uri="{BB962C8B-B14F-4D97-AF65-F5344CB8AC3E}">
        <p14:creationId xmlns:p14="http://schemas.microsoft.com/office/powerpoint/2010/main" val="25870646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a:extLst>
              <a:ext uri="{FF2B5EF4-FFF2-40B4-BE49-F238E27FC236}">
                <a16:creationId xmlns:a16="http://schemas.microsoft.com/office/drawing/2014/main" id="{C52061AC-E5C2-4524-8C0F-CDA6526A9D04}"/>
              </a:ext>
            </a:extLst>
          </p:cNvPr>
          <p:cNvSpPr>
            <a:spLocks noGrp="1" noRot="1" noChangeAspect="1" noChangeArrowheads="1" noTextEdit="1"/>
          </p:cNvSpPr>
          <p:nvPr>
            <p:ph type="sldImg"/>
          </p:nvPr>
        </p:nvSpPr>
        <p:spPr>
          <a:ln/>
        </p:spPr>
      </p:sp>
      <p:sp>
        <p:nvSpPr>
          <p:cNvPr id="21507" name="备注占位符 2">
            <a:extLst>
              <a:ext uri="{FF2B5EF4-FFF2-40B4-BE49-F238E27FC236}">
                <a16:creationId xmlns:a16="http://schemas.microsoft.com/office/drawing/2014/main" id="{47E2F31D-D211-4D71-96CF-6DF9C03398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kumimoji="0" lang="zh-CN" altLang="en-US" b="1" dirty="0">
                <a:latin typeface="幼圆" pitchFamily="49" charset="-122"/>
                <a:ea typeface="幼圆" pitchFamily="49" charset="-122"/>
              </a:rPr>
              <a:t>蒙古黄牛平均每头体重</a:t>
            </a:r>
            <a:r>
              <a:rPr kumimoji="0" lang="en-US" altLang="zh-CN" b="1" dirty="0">
                <a:latin typeface="幼圆" pitchFamily="49" charset="-122"/>
                <a:ea typeface="幼圆" pitchFamily="49" charset="-122"/>
              </a:rPr>
              <a:t>300kg</a:t>
            </a:r>
            <a:r>
              <a:rPr kumimoji="0" lang="zh-CN" altLang="en-US" b="1" dirty="0">
                <a:latin typeface="幼圆" pitchFamily="49" charset="-122"/>
                <a:ea typeface="幼圆" pitchFamily="49" charset="-122"/>
              </a:rPr>
              <a:t>，澳大利亚纯种海福特两岁是就可达</a:t>
            </a:r>
            <a:r>
              <a:rPr kumimoji="0" lang="en-US" altLang="zh-CN" b="1" dirty="0">
                <a:latin typeface="幼圆" pitchFamily="49" charset="-122"/>
                <a:ea typeface="幼圆" pitchFamily="49" charset="-122"/>
              </a:rPr>
              <a:t>800kg</a:t>
            </a:r>
            <a:r>
              <a:rPr kumimoji="0" lang="zh-CN" altLang="en-US" b="1" dirty="0">
                <a:latin typeface="幼圆" pitchFamily="49" charset="-122"/>
                <a:ea typeface="幼圆" pitchFamily="49" charset="-122"/>
              </a:rPr>
              <a:t>。</a:t>
            </a:r>
            <a:r>
              <a:rPr kumimoji="0" lang="en-US" altLang="zh-CN" b="1" dirty="0">
                <a:latin typeface="幼圆" pitchFamily="49" charset="-122"/>
                <a:ea typeface="幼圆" pitchFamily="49" charset="-122"/>
              </a:rPr>
              <a:t>2.5</a:t>
            </a:r>
            <a:r>
              <a:rPr kumimoji="0" lang="zh-CN" altLang="en-US" b="1" dirty="0">
                <a:latin typeface="幼圆" pitchFamily="49" charset="-122"/>
                <a:ea typeface="幼圆" pitchFamily="49" charset="-122"/>
              </a:rPr>
              <a:t>倍</a:t>
            </a:r>
            <a:endParaRPr kumimoji="0" lang="en-US" altLang="zh-CN" b="1" dirty="0">
              <a:latin typeface="幼圆" pitchFamily="49" charset="-122"/>
              <a:ea typeface="幼圆" pitchFamily="49" charset="-122"/>
            </a:endParaRPr>
          </a:p>
          <a:p>
            <a:pPr eaLnBrk="1" hangingPunct="1">
              <a:buFontTx/>
              <a:buChar char="•"/>
            </a:pPr>
            <a:r>
              <a:rPr kumimoji="0" lang="zh-CN" altLang="en-US" b="1" dirty="0">
                <a:latin typeface="幼圆" pitchFamily="49" charset="-122"/>
                <a:ea typeface="幼圆" pitchFamily="49" charset="-122"/>
              </a:rPr>
              <a:t>成本核算：</a:t>
            </a:r>
            <a:endParaRPr kumimoji="0" lang="en-US" altLang="zh-CN" b="1" dirty="0">
              <a:latin typeface="幼圆" pitchFamily="49" charset="-122"/>
              <a:ea typeface="幼圆" pitchFamily="49" charset="-122"/>
            </a:endParaRPr>
          </a:p>
          <a:p>
            <a:pPr eaLnBrk="1" hangingPunct="1">
              <a:buFontTx/>
              <a:buChar char="•"/>
            </a:pPr>
            <a:r>
              <a:rPr kumimoji="0" lang="zh-CN" altLang="en-US" b="1" dirty="0">
                <a:latin typeface="幼圆" pitchFamily="49" charset="-122"/>
                <a:ea typeface="幼圆" pitchFamily="49" charset="-122"/>
              </a:rPr>
              <a:t>引进一头良种成年奶牛需要</a:t>
            </a:r>
            <a:r>
              <a:rPr kumimoji="0" lang="en-US" altLang="zh-CN" b="1" dirty="0">
                <a:latin typeface="幼圆" pitchFamily="49" charset="-122"/>
                <a:ea typeface="幼圆" pitchFamily="49" charset="-122"/>
              </a:rPr>
              <a:t>3</a:t>
            </a:r>
            <a:r>
              <a:rPr kumimoji="0" lang="zh-CN" altLang="en-US" b="1" dirty="0">
                <a:latin typeface="幼圆" pitchFamily="49" charset="-122"/>
                <a:ea typeface="幼圆" pitchFamily="49" charset="-122"/>
              </a:rPr>
              <a:t>万－</a:t>
            </a:r>
            <a:r>
              <a:rPr kumimoji="0" lang="en-US" altLang="zh-CN" b="1" dirty="0">
                <a:latin typeface="幼圆" pitchFamily="49" charset="-122"/>
                <a:ea typeface="幼圆" pitchFamily="49" charset="-122"/>
              </a:rPr>
              <a:t>5</a:t>
            </a:r>
            <a:r>
              <a:rPr kumimoji="0" lang="zh-CN" altLang="en-US" b="1" dirty="0">
                <a:latin typeface="幼圆" pitchFamily="49" charset="-122"/>
                <a:ea typeface="幼圆" pitchFamily="49" charset="-122"/>
              </a:rPr>
              <a:t>万元；肉用牛养一头杀一头。</a:t>
            </a:r>
          </a:p>
          <a:p>
            <a:pPr eaLnBrk="1" hangingPunct="1">
              <a:buFontTx/>
              <a:buChar char="•"/>
            </a:pPr>
            <a:r>
              <a:rPr kumimoji="0" lang="zh-CN" altLang="en-US" b="1" dirty="0">
                <a:latin typeface="幼圆" pitchFamily="49" charset="-122"/>
                <a:ea typeface="幼圆" pitchFamily="49" charset="-122"/>
              </a:rPr>
              <a:t>肉用牛和奶牛的生育率低，一头牛一胎只生一只，一生只能生育四五次。</a:t>
            </a:r>
          </a:p>
          <a:p>
            <a:pPr eaLnBrk="1" hangingPunct="1">
              <a:buFontTx/>
              <a:buChar char="•"/>
            </a:pPr>
            <a:r>
              <a:rPr kumimoji="0" lang="zh-CN" altLang="en-US" b="1" dirty="0">
                <a:latin typeface="幼圆" pitchFamily="49" charset="-122"/>
                <a:ea typeface="幼圆" pitchFamily="49" charset="-122"/>
              </a:rPr>
              <a:t>牛的生育率虽然很低，但是牛的卵母细胞却相当的多，其卵巢中卵母细胞数目要比一生中排卵数多</a:t>
            </a:r>
            <a:r>
              <a:rPr kumimoji="0" lang="en-US" altLang="zh-CN" b="1" dirty="0">
                <a:latin typeface="幼圆" pitchFamily="49" charset="-122"/>
                <a:ea typeface="幼圆" pitchFamily="49" charset="-122"/>
              </a:rPr>
              <a:t>1000</a:t>
            </a:r>
            <a:r>
              <a:rPr kumimoji="0" lang="zh-CN" altLang="en-US" b="1" dirty="0">
                <a:latin typeface="幼圆" pitchFamily="49" charset="-122"/>
                <a:ea typeface="幼圆" pitchFamily="49" charset="-122"/>
              </a:rPr>
              <a:t>倍左右；</a:t>
            </a:r>
          </a:p>
          <a:p>
            <a:pPr eaLnBrk="1" hangingPunct="1">
              <a:buFontTx/>
              <a:buChar char="•"/>
            </a:pPr>
            <a:r>
              <a:rPr kumimoji="0" lang="zh-CN" altLang="en-US" b="1" dirty="0">
                <a:latin typeface="幼圆" pitchFamily="49" charset="-122"/>
                <a:ea typeface="幼圆" pitchFamily="49" charset="-122"/>
              </a:rPr>
              <a:t>公牛产生的精子数目就更多了。</a:t>
            </a:r>
            <a:endParaRPr kumimoji="0" lang="en-US" altLang="zh-CN" b="1" dirty="0">
              <a:latin typeface="幼圆" pitchFamily="49" charset="-122"/>
              <a:ea typeface="幼圆" pitchFamily="49" charset="-122"/>
            </a:endParaRPr>
          </a:p>
          <a:p>
            <a:pPr eaLnBrk="1" hangingPunct="1">
              <a:buFontTx/>
              <a:buChar char="•"/>
            </a:pPr>
            <a:r>
              <a:rPr kumimoji="0" lang="zh-CN" altLang="en-US" b="1" dirty="0">
                <a:latin typeface="幼圆" pitchFamily="49" charset="-122"/>
                <a:ea typeface="幼圆" pitchFamily="49" charset="-122"/>
              </a:rPr>
              <a:t>上节课我们提到，牛的卵母细胞有</a:t>
            </a:r>
            <a:r>
              <a:rPr kumimoji="0" lang="en-US" altLang="zh-CN" b="1" dirty="0">
                <a:latin typeface="幼圆" pitchFamily="49" charset="-122"/>
                <a:ea typeface="幼圆" pitchFamily="49" charset="-122"/>
              </a:rPr>
              <a:t>15</a:t>
            </a:r>
            <a:r>
              <a:rPr kumimoji="0" lang="zh-CN" altLang="en-US" b="1" dirty="0">
                <a:latin typeface="幼圆" pitchFamily="49" charset="-122"/>
                <a:ea typeface="幼圆" pitchFamily="49" charset="-122"/>
              </a:rPr>
              <a:t>万个，单一生中仅排卵</a:t>
            </a:r>
            <a:r>
              <a:rPr kumimoji="0" lang="en-US" altLang="zh-CN" b="1" dirty="0">
                <a:latin typeface="幼圆" pitchFamily="49" charset="-122"/>
                <a:ea typeface="幼圆" pitchFamily="49" charset="-122"/>
              </a:rPr>
              <a:t>200</a:t>
            </a:r>
            <a:r>
              <a:rPr kumimoji="0" lang="zh-CN" altLang="en-US" b="1" dirty="0">
                <a:latin typeface="幼圆" pitchFamily="49" charset="-122"/>
                <a:ea typeface="幼圆" pitchFamily="49" charset="-122"/>
              </a:rPr>
              <a:t>个。差距是非常大的。</a:t>
            </a:r>
            <a:endParaRPr kumimoji="0" lang="en-US" altLang="zh-CN" b="1" dirty="0">
              <a:latin typeface="幼圆" pitchFamily="49" charset="-122"/>
              <a:ea typeface="幼圆" pitchFamily="49" charset="-122"/>
            </a:endParaRPr>
          </a:p>
          <a:p>
            <a:pPr eaLnBrk="1" hangingPunct="1">
              <a:buFontTx/>
              <a:buChar char="•"/>
            </a:pPr>
            <a:r>
              <a:rPr kumimoji="0" lang="zh-CN" altLang="en-US" b="1" dirty="0">
                <a:latin typeface="幼圆" pitchFamily="49" charset="-122"/>
                <a:ea typeface="幼圆" pitchFamily="49" charset="-122"/>
              </a:rPr>
              <a:t>为了提高卵子和精子的利用率。</a:t>
            </a:r>
            <a:endParaRPr kumimoji="0" lang="en-US" altLang="zh-CN" b="1" dirty="0">
              <a:latin typeface="幼圆" pitchFamily="49" charset="-122"/>
              <a:ea typeface="幼圆" pitchFamily="49" charset="-122"/>
            </a:endParaRPr>
          </a:p>
          <a:p>
            <a:pPr eaLnBrk="1" hangingPunct="1">
              <a:buFontTx/>
              <a:buChar char="•"/>
            </a:pPr>
            <a:r>
              <a:rPr kumimoji="0" lang="zh-CN" altLang="en-US" b="1" dirty="0">
                <a:latin typeface="幼圆" pitchFamily="49" charset="-122"/>
                <a:ea typeface="幼圆" pitchFamily="49" charset="-122"/>
              </a:rPr>
              <a:t>普通牛可以作为复制机</a:t>
            </a:r>
          </a:p>
        </p:txBody>
      </p:sp>
      <p:sp>
        <p:nvSpPr>
          <p:cNvPr id="21508" name="灯片编号占位符 3">
            <a:extLst>
              <a:ext uri="{FF2B5EF4-FFF2-40B4-BE49-F238E27FC236}">
                <a16:creationId xmlns:a16="http://schemas.microsoft.com/office/drawing/2014/main" id="{148F8110-D039-4587-9EF4-3582BF556A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EA5D583F-47F7-4431-9E38-2402E1E9E3BA}" type="slidenum">
              <a:rPr lang="en-US" altLang="zh-CN" sz="1200"/>
              <a:pPr/>
              <a:t>60</a:t>
            </a:fld>
            <a:endParaRPr lang="en-US" altLang="zh-CN" sz="1200"/>
          </a:p>
        </p:txBody>
      </p:sp>
    </p:spTree>
    <p:extLst>
      <p:ext uri="{BB962C8B-B14F-4D97-AF65-F5344CB8AC3E}">
        <p14:creationId xmlns:p14="http://schemas.microsoft.com/office/powerpoint/2010/main" val="134387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B7CBD4-F75C-44C8-8766-B860E7599AAA}" type="slidenum">
              <a:rPr lang="zh-CN" altLang="en-US" smtClean="0"/>
              <a:t>7</a:t>
            </a:fld>
            <a:endParaRPr lang="zh-CN" altLang="en-US"/>
          </a:p>
        </p:txBody>
      </p:sp>
    </p:spTree>
    <p:extLst>
      <p:ext uri="{BB962C8B-B14F-4D97-AF65-F5344CB8AC3E}">
        <p14:creationId xmlns:p14="http://schemas.microsoft.com/office/powerpoint/2010/main" val="2031791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C53B1633-BFF3-416E-AF7A-277E449299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5B72C462-A94B-40B6-AC63-A0A519AACC29}" type="slidenum">
              <a:rPr lang="en-US" altLang="zh-CN"/>
              <a:pPr>
                <a:spcBef>
                  <a:spcPct val="0"/>
                </a:spcBef>
              </a:pPr>
              <a:t>62</a:t>
            </a:fld>
            <a:endParaRPr lang="en-US" altLang="zh-CN"/>
          </a:p>
        </p:txBody>
      </p:sp>
      <p:sp>
        <p:nvSpPr>
          <p:cNvPr id="66563" name="Rectangle 2">
            <a:extLst>
              <a:ext uri="{FF2B5EF4-FFF2-40B4-BE49-F238E27FC236}">
                <a16:creationId xmlns:a16="http://schemas.microsoft.com/office/drawing/2014/main" id="{1A542B9A-1F99-4CB3-98B8-143494860E14}"/>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CE0A619F-3EBF-4195-9767-6A6B705E2F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extLst>
      <p:ext uri="{BB962C8B-B14F-4D97-AF65-F5344CB8AC3E}">
        <p14:creationId xmlns:p14="http://schemas.microsoft.com/office/powerpoint/2010/main" val="904128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a:extLst>
              <a:ext uri="{FF2B5EF4-FFF2-40B4-BE49-F238E27FC236}">
                <a16:creationId xmlns:a16="http://schemas.microsoft.com/office/drawing/2014/main" id="{F91B3240-1B46-479C-89B3-4D7AD25EBE88}"/>
              </a:ext>
            </a:extLst>
          </p:cNvPr>
          <p:cNvSpPr>
            <a:spLocks noGrp="1" noRot="1" noChangeAspect="1" noChangeArrowheads="1" noTextEdit="1"/>
          </p:cNvSpPr>
          <p:nvPr>
            <p:ph type="sldImg"/>
          </p:nvPr>
        </p:nvSpPr>
        <p:spPr>
          <a:ln/>
        </p:spPr>
      </p:sp>
      <p:sp>
        <p:nvSpPr>
          <p:cNvPr id="27651" name="备注占位符 2">
            <a:extLst>
              <a:ext uri="{FF2B5EF4-FFF2-40B4-BE49-F238E27FC236}">
                <a16:creationId xmlns:a16="http://schemas.microsoft.com/office/drawing/2014/main" id="{E3700318-BD5F-49AB-83D7-D43C24A8FC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输卵管中取出的卵子，基本已经是减数第二次分裂中期</a:t>
            </a:r>
          </a:p>
        </p:txBody>
      </p:sp>
      <p:sp>
        <p:nvSpPr>
          <p:cNvPr id="27652" name="灯片编号占位符 3">
            <a:extLst>
              <a:ext uri="{FF2B5EF4-FFF2-40B4-BE49-F238E27FC236}">
                <a16:creationId xmlns:a16="http://schemas.microsoft.com/office/drawing/2014/main" id="{594CB244-4F38-4E0A-AF87-3F5CD76E8E8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CF4633D0-578F-49F7-835F-10A05DD4906D}" type="slidenum">
              <a:rPr lang="en-US" altLang="zh-CN" sz="1200"/>
              <a:pPr/>
              <a:t>65</a:t>
            </a:fld>
            <a:endParaRPr lang="en-US" altLang="zh-CN" sz="1200"/>
          </a:p>
        </p:txBody>
      </p:sp>
    </p:spTree>
    <p:extLst>
      <p:ext uri="{BB962C8B-B14F-4D97-AF65-F5344CB8AC3E}">
        <p14:creationId xmlns:p14="http://schemas.microsoft.com/office/powerpoint/2010/main" val="17794478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4A2879B4-780E-4571-99E4-7EF0EA70E5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D70E0F1D-A0EA-42B7-BBD4-0D33C730C038}" type="slidenum">
              <a:rPr lang="en-US" altLang="zh-CN" sz="1200"/>
              <a:pPr/>
              <a:t>66</a:t>
            </a:fld>
            <a:endParaRPr lang="en-US" altLang="zh-CN" sz="1200"/>
          </a:p>
        </p:txBody>
      </p:sp>
      <p:sp>
        <p:nvSpPr>
          <p:cNvPr id="29699" name="Rectangle 2">
            <a:extLst>
              <a:ext uri="{FF2B5EF4-FFF2-40B4-BE49-F238E27FC236}">
                <a16:creationId xmlns:a16="http://schemas.microsoft.com/office/drawing/2014/main" id="{9C9C3E42-3BB7-4FA5-9E6B-5C1852A9912B}"/>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B2089EB5-20F6-4E8E-8983-C5149B9622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solidFill>
                  <a:srgbClr val="FFFFFF"/>
                </a:solidFill>
              </a:rPr>
              <a:t>超数排卵，简称“超排”：</a:t>
            </a:r>
            <a:r>
              <a:rPr kumimoji="0" lang="zh-CN" altLang="en-US" b="1">
                <a:latin typeface="仿宋_GB2312" pitchFamily="49" charset="-122"/>
                <a:ea typeface="仿宋_GB2312" pitchFamily="49" charset="-122"/>
              </a:rPr>
              <a:t>即给供体注射</a:t>
            </a:r>
            <a:r>
              <a:rPr kumimoji="0" lang="zh-CN" altLang="en-US" b="1">
                <a:solidFill>
                  <a:srgbClr val="FF3300"/>
                </a:solidFill>
                <a:latin typeface="仿宋_GB2312" pitchFamily="49" charset="-122"/>
                <a:ea typeface="仿宋_GB2312" pitchFamily="49" charset="-122"/>
              </a:rPr>
              <a:t>促性腺激素</a:t>
            </a:r>
            <a:r>
              <a:rPr kumimoji="0" lang="zh-CN" altLang="en-US" b="1">
                <a:latin typeface="仿宋_GB2312" pitchFamily="49" charset="-122"/>
                <a:ea typeface="仿宋_GB2312" pitchFamily="49" charset="-122"/>
              </a:rPr>
              <a:t>，</a:t>
            </a:r>
            <a:r>
              <a:rPr lang="zh-CN" altLang="en-US" b="1">
                <a:solidFill>
                  <a:srgbClr val="FFFFFF"/>
                </a:solidFill>
              </a:rPr>
              <a:t>应用外源性促性腺激素诱发卵巢多个卵泡发育，</a:t>
            </a:r>
            <a:r>
              <a:rPr kumimoji="0" lang="zh-CN" altLang="en-US" b="1">
                <a:latin typeface="仿宋_GB2312" pitchFamily="49" charset="-122"/>
                <a:ea typeface="仿宋_GB2312" pitchFamily="49" charset="-122"/>
              </a:rPr>
              <a:t>使一头母畜一次排出比自然情况下多几倍到十几倍的卵子</a:t>
            </a:r>
            <a:r>
              <a:rPr lang="zh-CN" altLang="en-US">
                <a:solidFill>
                  <a:srgbClr val="FFFFFF"/>
                </a:solidFill>
              </a:rPr>
              <a:t>。</a:t>
            </a:r>
            <a:endParaRPr lang="en-US" altLang="zh-CN">
              <a:solidFill>
                <a:srgbClr val="FFFFFF"/>
              </a:solidFill>
            </a:endParaRPr>
          </a:p>
          <a:p>
            <a:r>
              <a:rPr lang="zh-CN" altLang="en-US">
                <a:solidFill>
                  <a:srgbClr val="FFFFFF"/>
                </a:solidFill>
              </a:rPr>
              <a:t>超数排卵是进行胚胎移植时，对供体母畜必须进行的工作，其目的是为了得到多量的胚胎。诱使单胎家畜产双胎也是超数排卵的目的之一。</a:t>
            </a:r>
            <a:br>
              <a:rPr lang="zh-CN" altLang="en-US">
                <a:solidFill>
                  <a:srgbClr val="FFFFFF"/>
                </a:solidFill>
              </a:rPr>
            </a:br>
            <a:br>
              <a:rPr lang="zh-CN" altLang="en-US">
                <a:solidFill>
                  <a:srgbClr val="FFFFFF"/>
                </a:solidFill>
              </a:rPr>
            </a:br>
            <a:endParaRPr lang="zh-CN" altLang="en-US"/>
          </a:p>
          <a:p>
            <a:endParaRPr lang="zh-CN" altLang="zh-CN"/>
          </a:p>
        </p:txBody>
      </p:sp>
    </p:spTree>
    <p:extLst>
      <p:ext uri="{BB962C8B-B14F-4D97-AF65-F5344CB8AC3E}">
        <p14:creationId xmlns:p14="http://schemas.microsoft.com/office/powerpoint/2010/main" val="28163624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初级卵母细胞</a:t>
            </a:r>
          </a:p>
        </p:txBody>
      </p:sp>
      <p:sp>
        <p:nvSpPr>
          <p:cNvPr id="4" name="灯片编号占位符 3"/>
          <p:cNvSpPr>
            <a:spLocks noGrp="1"/>
          </p:cNvSpPr>
          <p:nvPr>
            <p:ph type="sldNum" sz="quarter" idx="10"/>
          </p:nvPr>
        </p:nvSpPr>
        <p:spPr/>
        <p:txBody>
          <a:bodyPr/>
          <a:lstStyle/>
          <a:p>
            <a:fld id="{6EB7CBD4-F75C-44C8-8766-B860E7599AAA}" type="slidenum">
              <a:rPr lang="zh-CN" altLang="en-US" smtClean="0"/>
              <a:t>67</a:t>
            </a:fld>
            <a:endParaRPr lang="zh-CN" altLang="en-US"/>
          </a:p>
        </p:txBody>
      </p:sp>
    </p:spTree>
    <p:extLst>
      <p:ext uri="{BB962C8B-B14F-4D97-AF65-F5344CB8AC3E}">
        <p14:creationId xmlns:p14="http://schemas.microsoft.com/office/powerpoint/2010/main" val="40074929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a:extLst>
              <a:ext uri="{FF2B5EF4-FFF2-40B4-BE49-F238E27FC236}">
                <a16:creationId xmlns:a16="http://schemas.microsoft.com/office/drawing/2014/main" id="{8CD2187C-F3A7-4F60-8E37-F296EB96F772}"/>
              </a:ext>
            </a:extLst>
          </p:cNvPr>
          <p:cNvSpPr>
            <a:spLocks noGrp="1" noRot="1" noChangeAspect="1" noChangeArrowheads="1" noTextEdit="1"/>
          </p:cNvSpPr>
          <p:nvPr>
            <p:ph type="sldImg"/>
          </p:nvPr>
        </p:nvSpPr>
        <p:spPr>
          <a:ln/>
        </p:spPr>
      </p:sp>
      <p:sp>
        <p:nvSpPr>
          <p:cNvPr id="32771" name="备注占位符 2">
            <a:extLst>
              <a:ext uri="{FF2B5EF4-FFF2-40B4-BE49-F238E27FC236}">
                <a16:creationId xmlns:a16="http://schemas.microsoft.com/office/drawing/2014/main" id="{931065BB-3F8E-4FA8-A718-3FD19F8E94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2772" name="灯片编号占位符 3">
            <a:extLst>
              <a:ext uri="{FF2B5EF4-FFF2-40B4-BE49-F238E27FC236}">
                <a16:creationId xmlns:a16="http://schemas.microsoft.com/office/drawing/2014/main" id="{D7078D1A-E06B-4079-984F-6A52CE8066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914F280C-3826-4563-8FEC-9DDCF44337B1}" type="slidenum">
              <a:rPr lang="en-US" altLang="zh-CN" sz="1200"/>
              <a:pPr/>
              <a:t>68</a:t>
            </a:fld>
            <a:endParaRPr lang="en-US" altLang="zh-CN" sz="1200"/>
          </a:p>
        </p:txBody>
      </p:sp>
    </p:spTree>
    <p:extLst>
      <p:ext uri="{BB962C8B-B14F-4D97-AF65-F5344CB8AC3E}">
        <p14:creationId xmlns:p14="http://schemas.microsoft.com/office/powerpoint/2010/main" val="32347746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DB1F313-A516-4384-8158-3FAB96D687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67EF5DB7-0E86-48B7-A6D9-161B2930E040}" type="slidenum">
              <a:rPr lang="en-US" altLang="zh-CN" sz="1200"/>
              <a:pPr/>
              <a:t>69</a:t>
            </a:fld>
            <a:endParaRPr lang="en-US" altLang="zh-CN" sz="1200"/>
          </a:p>
        </p:txBody>
      </p:sp>
      <p:sp>
        <p:nvSpPr>
          <p:cNvPr id="34819" name="Rectangle 2">
            <a:extLst>
              <a:ext uri="{FF2B5EF4-FFF2-40B4-BE49-F238E27FC236}">
                <a16:creationId xmlns:a16="http://schemas.microsoft.com/office/drawing/2014/main" id="{5A869F30-4E4C-4F01-94AA-FA2DC05435C9}"/>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32839E09-7991-4DFE-8CD3-FD41BD8E4B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kumimoji="0" lang="en-US" altLang="zh-CN" b="1"/>
              <a:t>B</a:t>
            </a:r>
            <a:r>
              <a:rPr kumimoji="0" lang="zh-CN" altLang="en-US" b="1"/>
              <a:t>超引导法：</a:t>
            </a:r>
          </a:p>
          <a:p>
            <a:pPr eaLnBrk="1" hangingPunct="1"/>
            <a:r>
              <a:rPr kumimoji="0" lang="zh-CN" altLang="en-US" b="1"/>
              <a:t>    借助超声波探头和屏幕的引导，从活母畜卵巢采集卵母细胞。操作员先将带有超声波探头和采卵针的采卵器通过阴道插入子宫，同时通过将卵巢贴在探头上。根据</a:t>
            </a:r>
            <a:r>
              <a:rPr kumimoji="0" lang="en-US" altLang="zh-CN" b="1"/>
              <a:t>B</a:t>
            </a:r>
            <a:r>
              <a:rPr kumimoji="0" lang="zh-CN" altLang="en-US" b="1"/>
              <a:t>超屏幕所显示的卵泡位置，利用采卵针穿刺卵泡并同时抽吸卵母细胞。</a:t>
            </a:r>
          </a:p>
        </p:txBody>
      </p:sp>
    </p:spTree>
    <p:extLst>
      <p:ext uri="{BB962C8B-B14F-4D97-AF65-F5344CB8AC3E}">
        <p14:creationId xmlns:p14="http://schemas.microsoft.com/office/powerpoint/2010/main" val="2268245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a:extLst>
              <a:ext uri="{FF2B5EF4-FFF2-40B4-BE49-F238E27FC236}">
                <a16:creationId xmlns:a16="http://schemas.microsoft.com/office/drawing/2014/main" id="{536B1176-DA89-43B1-8DCF-78EB08E98597}"/>
              </a:ext>
            </a:extLst>
          </p:cNvPr>
          <p:cNvSpPr>
            <a:spLocks noGrp="1" noRot="1" noChangeAspect="1" noChangeArrowheads="1" noTextEdit="1"/>
          </p:cNvSpPr>
          <p:nvPr>
            <p:ph type="sldImg"/>
          </p:nvPr>
        </p:nvSpPr>
        <p:spPr>
          <a:ln/>
        </p:spPr>
      </p:sp>
      <p:sp>
        <p:nvSpPr>
          <p:cNvPr id="44035" name="备注占位符 2">
            <a:extLst>
              <a:ext uri="{FF2B5EF4-FFF2-40B4-BE49-F238E27FC236}">
                <a16:creationId xmlns:a16="http://schemas.microsoft.com/office/drawing/2014/main" id="{39DE9826-C743-44F5-A4A3-7883F46ADD9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latin typeface="宋体" panose="02010600030101010101" pitchFamily="2" charset="-122"/>
              </a:rPr>
              <a:t>二氧化碳培养箱中培养：培养条件为3</a:t>
            </a:r>
            <a:r>
              <a:rPr lang="en-US" altLang="zh-CN">
                <a:latin typeface="宋体" panose="02010600030101010101" pitchFamily="2" charset="-122"/>
              </a:rPr>
              <a:t>8.5</a:t>
            </a:r>
            <a:r>
              <a:rPr lang="zh-CN" altLang="en-US">
                <a:latin typeface="宋体" panose="02010600030101010101" pitchFamily="2" charset="-122"/>
              </a:rPr>
              <a:t>℃、100%湿度和5%二氧化碳的空气。牛的培养时间为20-24小时，卵丘卵母细胞复合体经成熟培养后，卵丘细胞层扩散，靠近卵母细胞周围的卵丘细胞呈放射状排列，出现放射冠，用</a:t>
            </a:r>
            <a:r>
              <a:rPr lang="en-US" altLang="zh-CN">
                <a:latin typeface="宋体" panose="02010600030101010101" pitchFamily="2" charset="-122"/>
              </a:rPr>
              <a:t>DNA</a:t>
            </a:r>
            <a:r>
              <a:rPr lang="zh-CN" altLang="en-US">
                <a:latin typeface="宋体" panose="02010600030101010101" pitchFamily="2" charset="-122"/>
              </a:rPr>
              <a:t>特意性染料染色后，在显微镜下进行核相观察，可见卵母细胞处于第2次成熟分裂中期。 </a:t>
            </a:r>
          </a:p>
        </p:txBody>
      </p:sp>
      <p:sp>
        <p:nvSpPr>
          <p:cNvPr id="44036" name="灯片编号占位符 3">
            <a:extLst>
              <a:ext uri="{FF2B5EF4-FFF2-40B4-BE49-F238E27FC236}">
                <a16:creationId xmlns:a16="http://schemas.microsoft.com/office/drawing/2014/main" id="{0B7678F5-FBEE-4279-9715-F68B31AE37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8FC20904-48AF-4A73-9C3D-0DA94CA1CC7A}" type="slidenum">
              <a:rPr lang="en-US" altLang="zh-CN" sz="1200"/>
              <a:pPr/>
              <a:t>72</a:t>
            </a:fld>
            <a:endParaRPr lang="en-US" altLang="zh-CN" sz="1200"/>
          </a:p>
        </p:txBody>
      </p:sp>
    </p:spTree>
    <p:extLst>
      <p:ext uri="{BB962C8B-B14F-4D97-AF65-F5344CB8AC3E}">
        <p14:creationId xmlns:p14="http://schemas.microsoft.com/office/powerpoint/2010/main" val="28701422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2AAB4198-E0C0-498E-A969-2C55CB08C9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29D1147E-DF19-40E8-ABBE-1E2119C3F1F5}" type="slidenum">
              <a:rPr lang="en-US" altLang="zh-CN" sz="1200"/>
              <a:pPr/>
              <a:t>74</a:t>
            </a:fld>
            <a:endParaRPr lang="en-US" altLang="zh-CN" sz="1200"/>
          </a:p>
        </p:txBody>
      </p:sp>
      <p:sp>
        <p:nvSpPr>
          <p:cNvPr id="47107" name="Rectangle 2">
            <a:extLst>
              <a:ext uri="{FF2B5EF4-FFF2-40B4-BE49-F238E27FC236}">
                <a16:creationId xmlns:a16="http://schemas.microsoft.com/office/drawing/2014/main" id="{1C6F4392-E477-45A0-891B-93EF1D6E081C}"/>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7ED998F9-AB85-458C-BF9F-B9C77CF3B0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主要分为假阴道法、手握法和电刺激法。</a:t>
            </a:r>
            <a:endParaRPr lang="en-US" altLang="zh-CN" dirty="0"/>
          </a:p>
          <a:p>
            <a:pPr>
              <a:buFont typeface="Calibri" panose="020F0502020204030204" pitchFamily="34" charset="0"/>
              <a:buAutoNum type="arabicPeriod"/>
            </a:pPr>
            <a:r>
              <a:rPr lang="zh-CN" altLang="en-US" dirty="0"/>
              <a:t>假阴道法是采用仿生学的方法，模范发情雌性动物阴道环境特制的假阴道，满足雄性动物交配时对压力、温度和润滑度的要求。同时要配备有与供精动物相适应的台畜，训练动物爬跨台畜，借假阴道收集精液。</a:t>
            </a:r>
          </a:p>
          <a:p>
            <a:pPr>
              <a:buFont typeface="Calibri" panose="020F0502020204030204" pitchFamily="34" charset="0"/>
              <a:buAutoNum type="arabicPeriod"/>
            </a:pPr>
            <a:r>
              <a:rPr lang="zh-CN" altLang="en-US" dirty="0"/>
              <a:t>手握法是通过徒手或戴乳胶手套的手，直接把握雄性动物外生殖器，施以适当压力和刺激即可引起射精，并可收集富含精子部分的精液。</a:t>
            </a:r>
          </a:p>
          <a:p>
            <a:pPr>
              <a:buFont typeface="Calibri" panose="020F0502020204030204" pitchFamily="34" charset="0"/>
              <a:buAutoNum type="arabicPeriod"/>
            </a:pPr>
            <a:r>
              <a:rPr lang="zh-CN" altLang="en-US" dirty="0"/>
              <a:t>电刺激法是采用特制的电极伸入动物的直肠直接刺激位于腰荐部的射精中枢引起射精，此方法只适用于野生或某些经济动物。</a:t>
            </a:r>
          </a:p>
          <a:p>
            <a:pPr eaLnBrk="1" hangingPunct="1"/>
            <a:endParaRPr lang="zh-CN" altLang="en-US" dirty="0"/>
          </a:p>
        </p:txBody>
      </p:sp>
    </p:spTree>
    <p:extLst>
      <p:ext uri="{BB962C8B-B14F-4D97-AF65-F5344CB8AC3E}">
        <p14:creationId xmlns:p14="http://schemas.microsoft.com/office/powerpoint/2010/main" val="18096000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a:extLst>
              <a:ext uri="{FF2B5EF4-FFF2-40B4-BE49-F238E27FC236}">
                <a16:creationId xmlns:a16="http://schemas.microsoft.com/office/drawing/2014/main" id="{EB370D4B-0C27-4EA9-B898-8550A39F1766}"/>
              </a:ext>
            </a:extLst>
          </p:cNvPr>
          <p:cNvSpPr>
            <a:spLocks noGrp="1" noRot="1" noChangeAspect="1" noChangeArrowheads="1" noTextEdit="1"/>
          </p:cNvSpPr>
          <p:nvPr>
            <p:ph type="sldImg"/>
          </p:nvPr>
        </p:nvSpPr>
        <p:spPr>
          <a:ln/>
        </p:spPr>
      </p:sp>
      <p:sp>
        <p:nvSpPr>
          <p:cNvPr id="49155" name="备注占位符 2">
            <a:extLst>
              <a:ext uri="{FF2B5EF4-FFF2-40B4-BE49-F238E27FC236}">
                <a16:creationId xmlns:a16="http://schemas.microsoft.com/office/drawing/2014/main" id="{BD11884E-C110-42FF-8A02-385F056FA2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人工配置的精子获能液含有类似于雌性动物生殖道中的物质，能解除精液中精浆对精子获得受精能力的抑制作用</a:t>
            </a:r>
            <a:endParaRPr lang="en-US" altLang="zh-CN" dirty="0"/>
          </a:p>
          <a:p>
            <a:r>
              <a:rPr lang="zh-CN" altLang="en-US" dirty="0"/>
              <a:t>而化学诱导法是通过化学试剂试验得出的能够诱导精子获能的物质</a:t>
            </a:r>
          </a:p>
        </p:txBody>
      </p:sp>
      <p:sp>
        <p:nvSpPr>
          <p:cNvPr id="49156" name="灯片编号占位符 3">
            <a:extLst>
              <a:ext uri="{FF2B5EF4-FFF2-40B4-BE49-F238E27FC236}">
                <a16:creationId xmlns:a16="http://schemas.microsoft.com/office/drawing/2014/main" id="{42342B92-FA28-4177-BBD5-ABA4C03156A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C7E1FC97-E50B-4EA5-811E-770781FAA125}" type="slidenum">
              <a:rPr lang="en-US" altLang="zh-CN" sz="1200"/>
              <a:pPr/>
              <a:t>75</a:t>
            </a:fld>
            <a:endParaRPr lang="en-US" altLang="zh-CN" sz="1200"/>
          </a:p>
        </p:txBody>
      </p:sp>
    </p:spTree>
    <p:extLst>
      <p:ext uri="{BB962C8B-B14F-4D97-AF65-F5344CB8AC3E}">
        <p14:creationId xmlns:p14="http://schemas.microsoft.com/office/powerpoint/2010/main" val="12637152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3DA094A2-F90D-4C3B-B1A4-EAC35A809C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8FC7D1B8-C3A8-49A5-B7C0-E8EA0493C53A}" type="slidenum">
              <a:rPr lang="en-US" altLang="zh-CN" sz="1200"/>
              <a:pPr/>
              <a:t>76</a:t>
            </a:fld>
            <a:endParaRPr lang="en-US" altLang="zh-CN" sz="1200"/>
          </a:p>
        </p:txBody>
      </p:sp>
      <p:sp>
        <p:nvSpPr>
          <p:cNvPr id="51203" name="Rectangle 2">
            <a:extLst>
              <a:ext uri="{FF2B5EF4-FFF2-40B4-BE49-F238E27FC236}">
                <a16:creationId xmlns:a16="http://schemas.microsoft.com/office/drawing/2014/main" id="{78C939CD-7A08-494E-BD60-1FFEEAA1E54A}"/>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23CFAE9B-734D-4A8F-BEA9-114C880F7B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Tree>
    <p:extLst>
      <p:ext uri="{BB962C8B-B14F-4D97-AF65-F5344CB8AC3E}">
        <p14:creationId xmlns:p14="http://schemas.microsoft.com/office/powerpoint/2010/main" val="1900403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4DE02928-A2FC-4F97-8307-5A5C4BBBED7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ACED9D4A-3DB1-4689-A8F1-8DA5612EB9EC}" type="slidenum">
              <a:rPr kumimoji="0" lang="en-US" altLang="zh-TW" sz="1200" b="0">
                <a:latin typeface="Arial" panose="020B0604020202020204" pitchFamily="34" charset="0"/>
                <a:ea typeface="ヒラギノ角ゴ Pro W3" charset="-128"/>
              </a:rPr>
              <a:pPr/>
              <a:t>8</a:t>
            </a:fld>
            <a:endParaRPr kumimoji="0" lang="en-US" altLang="zh-TW" sz="1200" b="0">
              <a:latin typeface="Arial" panose="020B0604020202020204" pitchFamily="34" charset="0"/>
              <a:ea typeface="ヒラギノ角ゴ Pro W3" charset="-128"/>
            </a:endParaRPr>
          </a:p>
        </p:txBody>
      </p:sp>
      <p:sp>
        <p:nvSpPr>
          <p:cNvPr id="15363" name="Rectangle 2">
            <a:extLst>
              <a:ext uri="{FF2B5EF4-FFF2-40B4-BE49-F238E27FC236}">
                <a16:creationId xmlns:a16="http://schemas.microsoft.com/office/drawing/2014/main" id="{F72FDE2A-01A5-4DCC-AFFC-DE46E1423EAF}"/>
              </a:ext>
            </a:extLst>
          </p:cNvPr>
          <p:cNvSpPr>
            <a:spLocks noGrp="1" noRot="1" noChangeAspect="1" noChangeArrowheads="1" noTextEdit="1"/>
          </p:cNvSpPr>
          <p:nvPr>
            <p:ph type="sldImg"/>
          </p:nvPr>
        </p:nvSpPr>
        <p:spPr>
          <a:solidFill>
            <a:srgbClr val="FFFFFF"/>
          </a:solidFill>
          <a:ln/>
        </p:spPr>
      </p:sp>
      <p:sp>
        <p:nvSpPr>
          <p:cNvPr id="15364" name="Rectangle 3">
            <a:extLst>
              <a:ext uri="{FF2B5EF4-FFF2-40B4-BE49-F238E27FC236}">
                <a16:creationId xmlns:a16="http://schemas.microsoft.com/office/drawing/2014/main" id="{663993FA-CE8A-42AF-9D05-A3E933B755AC}"/>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lang="en-US" altLang="zh-TW" dirty="0">
                <a:latin typeface="Times New Roman" panose="02020603050405020304" pitchFamily="18" charset="0"/>
                <a:ea typeface="ヒラギノ角ゴ Pro W3" charset="-128"/>
              </a:rPr>
              <a:t>Figure 46.12 Exploring: Human Gametogenesis</a:t>
            </a:r>
          </a:p>
        </p:txBody>
      </p:sp>
    </p:spTree>
    <p:extLst>
      <p:ext uri="{BB962C8B-B14F-4D97-AF65-F5344CB8AC3E}">
        <p14:creationId xmlns:p14="http://schemas.microsoft.com/office/powerpoint/2010/main" val="3389167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a:extLst>
              <a:ext uri="{FF2B5EF4-FFF2-40B4-BE49-F238E27FC236}">
                <a16:creationId xmlns:a16="http://schemas.microsoft.com/office/drawing/2014/main" id="{A4D454A2-0D37-4F18-9B56-67CDF08E2A2B}"/>
              </a:ext>
            </a:extLst>
          </p:cNvPr>
          <p:cNvSpPr>
            <a:spLocks noGrp="1" noRot="1" noChangeAspect="1" noChangeArrowheads="1" noTextEdit="1"/>
          </p:cNvSpPr>
          <p:nvPr>
            <p:ph type="sldImg"/>
          </p:nvPr>
        </p:nvSpPr>
        <p:spPr>
          <a:ln/>
        </p:spPr>
      </p:sp>
      <p:sp>
        <p:nvSpPr>
          <p:cNvPr id="54275" name="备注占位符 2">
            <a:extLst>
              <a:ext uri="{FF2B5EF4-FFF2-40B4-BE49-F238E27FC236}">
                <a16:creationId xmlns:a16="http://schemas.microsoft.com/office/drawing/2014/main" id="{D9112F08-C1C8-4DE6-ABCF-49968426FB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4276" name="灯片编号占位符 3">
            <a:extLst>
              <a:ext uri="{FF2B5EF4-FFF2-40B4-BE49-F238E27FC236}">
                <a16:creationId xmlns:a16="http://schemas.microsoft.com/office/drawing/2014/main" id="{79E3E45A-866D-41FA-9DF8-E01B7BFD0E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7DAF9ED2-5E27-49F3-96E2-1983B1D0F9FC}" type="slidenum">
              <a:rPr lang="en-US" altLang="zh-CN" sz="1200"/>
              <a:pPr/>
              <a:t>78</a:t>
            </a:fld>
            <a:endParaRPr lang="en-US" altLang="zh-CN" sz="1200"/>
          </a:p>
        </p:txBody>
      </p:sp>
    </p:spTree>
    <p:extLst>
      <p:ext uri="{BB962C8B-B14F-4D97-AF65-F5344CB8AC3E}">
        <p14:creationId xmlns:p14="http://schemas.microsoft.com/office/powerpoint/2010/main" val="31718864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a:extLst>
              <a:ext uri="{FF2B5EF4-FFF2-40B4-BE49-F238E27FC236}">
                <a16:creationId xmlns:a16="http://schemas.microsoft.com/office/drawing/2014/main" id="{DC57624E-7F4E-473D-8B50-79CB70E5D656}"/>
              </a:ext>
            </a:extLst>
          </p:cNvPr>
          <p:cNvSpPr>
            <a:spLocks noGrp="1" noRot="1" noChangeAspect="1" noChangeArrowheads="1" noTextEdit="1"/>
          </p:cNvSpPr>
          <p:nvPr>
            <p:ph type="sldImg"/>
          </p:nvPr>
        </p:nvSpPr>
        <p:spPr>
          <a:ln/>
        </p:spPr>
      </p:sp>
      <p:sp>
        <p:nvSpPr>
          <p:cNvPr id="58371" name="备注占位符 2">
            <a:extLst>
              <a:ext uri="{FF2B5EF4-FFF2-40B4-BE49-F238E27FC236}">
                <a16:creationId xmlns:a16="http://schemas.microsoft.com/office/drawing/2014/main" id="{17BF14D9-8803-499F-837A-B17F3A83A3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latin typeface="宋体" panose="02010600030101010101" pitchFamily="2" charset="-122"/>
              </a:rPr>
              <a:t>二氧化碳培养箱中培养：培养条件为3</a:t>
            </a:r>
            <a:r>
              <a:rPr lang="en-US" altLang="zh-CN" dirty="0">
                <a:latin typeface="宋体" panose="02010600030101010101" pitchFamily="2" charset="-122"/>
              </a:rPr>
              <a:t>8.5</a:t>
            </a:r>
            <a:r>
              <a:rPr lang="zh-CN" altLang="en-US" dirty="0">
                <a:latin typeface="宋体" panose="02010600030101010101" pitchFamily="2" charset="-122"/>
              </a:rPr>
              <a:t>℃、100%湿度和5%二氧化碳的空气。牛的培养时间为20-24小时，</a:t>
            </a:r>
            <a:endParaRPr lang="en-US" altLang="zh-CN" dirty="0">
              <a:latin typeface="宋体" panose="02010600030101010101" pitchFamily="2" charset="-122"/>
            </a:endParaRPr>
          </a:p>
          <a:p>
            <a:r>
              <a:rPr kumimoji="0" lang="zh-CN" altLang="en-US" b="1" dirty="0">
                <a:solidFill>
                  <a:srgbClr val="000099"/>
                </a:solidFill>
                <a:latin typeface="楷体_GB2312" pitchFamily="49" charset="-122"/>
                <a:ea typeface="楷体_GB2312" pitchFamily="49" charset="-122"/>
              </a:rPr>
              <a:t>化学诱导法：</a:t>
            </a:r>
            <a:r>
              <a:rPr kumimoji="0" lang="zh-CN" altLang="en-US" b="1" dirty="0">
                <a:latin typeface="楷体_GB2312" pitchFamily="49" charset="-122"/>
                <a:ea typeface="楷体_GB2312" pitchFamily="49" charset="-122"/>
              </a:rPr>
              <a:t>一定浓度的</a:t>
            </a:r>
            <a:r>
              <a:rPr kumimoji="0" lang="zh-CN" altLang="en-US" b="1" dirty="0">
                <a:solidFill>
                  <a:srgbClr val="FF0000"/>
                </a:solidFill>
                <a:latin typeface="楷体_GB2312" pitchFamily="49" charset="-122"/>
                <a:ea typeface="楷体_GB2312" pitchFamily="49" charset="-122"/>
              </a:rPr>
              <a:t>肝素</a:t>
            </a:r>
            <a:r>
              <a:rPr kumimoji="0" lang="zh-CN" altLang="en-US" b="1" dirty="0">
                <a:latin typeface="楷体_GB2312" pitchFamily="49" charset="-122"/>
                <a:ea typeface="楷体_GB2312" pitchFamily="49" charset="-122"/>
              </a:rPr>
              <a:t>或</a:t>
            </a:r>
            <a:r>
              <a:rPr kumimoji="0" lang="zh-CN" altLang="en-US" b="1" dirty="0">
                <a:solidFill>
                  <a:srgbClr val="FF0000"/>
                </a:solidFill>
                <a:latin typeface="楷体_GB2312" pitchFamily="49" charset="-122"/>
                <a:ea typeface="楷体_GB2312" pitchFamily="49" charset="-122"/>
              </a:rPr>
              <a:t>钙离子载体</a:t>
            </a:r>
            <a:r>
              <a:rPr kumimoji="0" lang="en-US" altLang="zh-CN" b="1" dirty="0">
                <a:solidFill>
                  <a:srgbClr val="FF0000"/>
                </a:solidFill>
                <a:latin typeface="楷体_GB2312" pitchFamily="49" charset="-122"/>
                <a:ea typeface="楷体_GB2312" pitchFamily="49" charset="-122"/>
              </a:rPr>
              <a:t>A23187</a:t>
            </a:r>
            <a:r>
              <a:rPr kumimoji="0" lang="zh-CN" altLang="en-US" b="1" dirty="0">
                <a:solidFill>
                  <a:srgbClr val="FF0000"/>
                </a:solidFill>
                <a:latin typeface="楷体_GB2312" pitchFamily="49" charset="-122"/>
                <a:ea typeface="楷体_GB2312" pitchFamily="49" charset="-122"/>
              </a:rPr>
              <a:t>溶液</a:t>
            </a:r>
            <a:r>
              <a:rPr kumimoji="0" lang="zh-CN" altLang="en-US" b="1" dirty="0">
                <a:latin typeface="楷体_GB2312" pitchFamily="49" charset="-122"/>
                <a:ea typeface="楷体_GB2312" pitchFamily="49" charset="-122"/>
              </a:rPr>
              <a:t>。</a:t>
            </a:r>
            <a:endParaRPr kumimoji="0" lang="en-US" altLang="zh-CN" b="1" dirty="0">
              <a:latin typeface="楷体_GB2312" pitchFamily="49" charset="-122"/>
              <a:ea typeface="楷体_GB2312" pitchFamily="49" charset="-122"/>
            </a:endParaRPr>
          </a:p>
          <a:p>
            <a:r>
              <a:rPr lang="zh-CN" altLang="en-US" dirty="0"/>
              <a:t>体外受精技术经过</a:t>
            </a:r>
            <a:r>
              <a:rPr lang="en-US" altLang="zh-CN" dirty="0"/>
              <a:t>20</a:t>
            </a:r>
            <a:r>
              <a:rPr lang="zh-CN" altLang="en-US" dirty="0"/>
              <a:t>多年的研究，已经取得很大的进展，效率也不断提高，其中以牛的体外受精技术水平最高。</a:t>
            </a:r>
          </a:p>
          <a:p>
            <a:r>
              <a:rPr lang="zh-CN" altLang="en-US" dirty="0"/>
              <a:t>目前，从屠宰场废弃的卵巢中，每个卵巢平均可采集</a:t>
            </a:r>
            <a:r>
              <a:rPr lang="en-US" altLang="zh-CN" dirty="0"/>
              <a:t>10</a:t>
            </a:r>
            <a:r>
              <a:rPr lang="zh-CN" altLang="en-US" dirty="0"/>
              <a:t>枚左右可用卵母细胞，经体外培养成熟和受精后约可获</a:t>
            </a:r>
            <a:r>
              <a:rPr lang="en-US" altLang="zh-CN" dirty="0"/>
              <a:t>4</a:t>
            </a:r>
            <a:r>
              <a:rPr lang="zh-CN" altLang="en-US" dirty="0"/>
              <a:t>枚可用的胚胎，经过移植给受体母牛，最终可得到</a:t>
            </a:r>
            <a:r>
              <a:rPr lang="en-US" altLang="zh-CN" dirty="0"/>
              <a:t>1</a:t>
            </a:r>
            <a:r>
              <a:rPr lang="zh-CN" altLang="en-US" dirty="0"/>
              <a:t>～</a:t>
            </a:r>
            <a:r>
              <a:rPr lang="en-US" altLang="zh-CN" dirty="0"/>
              <a:t>2</a:t>
            </a:r>
            <a:r>
              <a:rPr lang="zh-CN" altLang="en-US" dirty="0"/>
              <a:t>头犊牛。牛的体外受精胚胎的工厂化生产已在成为可能。</a:t>
            </a:r>
          </a:p>
          <a:p>
            <a:endParaRPr kumimoji="0" lang="zh-CN" altLang="en-US" b="1" dirty="0">
              <a:latin typeface="楷体_GB2312" pitchFamily="49" charset="-122"/>
              <a:ea typeface="楷体_GB2312" pitchFamily="49" charset="-122"/>
            </a:endParaRPr>
          </a:p>
          <a:p>
            <a:endParaRPr lang="zh-CN" altLang="en-US" dirty="0"/>
          </a:p>
        </p:txBody>
      </p:sp>
      <p:sp>
        <p:nvSpPr>
          <p:cNvPr id="58372" name="灯片编号占位符 3">
            <a:extLst>
              <a:ext uri="{FF2B5EF4-FFF2-40B4-BE49-F238E27FC236}">
                <a16:creationId xmlns:a16="http://schemas.microsoft.com/office/drawing/2014/main" id="{481E5B90-7561-4297-B503-C3C70F97F37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1E875EE6-C53B-4CF6-AC82-858DFD214B52}" type="slidenum">
              <a:rPr lang="en-US" altLang="zh-CN" sz="1200"/>
              <a:pPr/>
              <a:t>81</a:t>
            </a:fld>
            <a:endParaRPr lang="en-US" altLang="zh-CN" sz="1200"/>
          </a:p>
        </p:txBody>
      </p:sp>
    </p:spTree>
    <p:extLst>
      <p:ext uri="{BB962C8B-B14F-4D97-AF65-F5344CB8AC3E}">
        <p14:creationId xmlns:p14="http://schemas.microsoft.com/office/powerpoint/2010/main" val="22565907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a:extLst>
              <a:ext uri="{FF2B5EF4-FFF2-40B4-BE49-F238E27FC236}">
                <a16:creationId xmlns:a16="http://schemas.microsoft.com/office/drawing/2014/main" id="{1AF94779-F65C-460E-A5DD-F53D8925300B}"/>
              </a:ext>
            </a:extLst>
          </p:cNvPr>
          <p:cNvSpPr>
            <a:spLocks noGrp="1" noRot="1" noChangeAspect="1" noChangeArrowheads="1" noTextEdit="1"/>
          </p:cNvSpPr>
          <p:nvPr>
            <p:ph type="sldImg"/>
          </p:nvPr>
        </p:nvSpPr>
        <p:spPr>
          <a:ln/>
        </p:spPr>
      </p:sp>
      <p:sp>
        <p:nvSpPr>
          <p:cNvPr id="60419" name="备注占位符 2">
            <a:extLst>
              <a:ext uri="{FF2B5EF4-FFF2-40B4-BE49-F238E27FC236}">
                <a16:creationId xmlns:a16="http://schemas.microsoft.com/office/drawing/2014/main" id="{6659DC99-E100-4FFF-939A-35BED64C0B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玻璃化超快速冷冻技术</a:t>
            </a:r>
            <a:r>
              <a:rPr lang="zh-CN" altLang="en-US">
                <a:latin typeface="楷体_GB2312" pitchFamily="49" charset="-122"/>
                <a:ea typeface="楷体_GB2312" pitchFamily="49" charset="-122"/>
              </a:rPr>
              <a:t>采用玻璃化冷冻液与胚胎一起置入特殊的管子放进液氮，可达到每分钟降温超过</a:t>
            </a:r>
            <a:r>
              <a:rPr lang="en-US" altLang="zh-CN">
                <a:latin typeface="楷体_GB2312" pitchFamily="49" charset="-122"/>
                <a:ea typeface="楷体_GB2312" pitchFamily="49" charset="-122"/>
              </a:rPr>
              <a:t>2</a:t>
            </a:r>
            <a:r>
              <a:rPr lang="zh-CN" altLang="en-US">
                <a:latin typeface="楷体_GB2312" pitchFamily="49" charset="-122"/>
                <a:ea typeface="楷体_GB2312" pitchFamily="49" charset="-122"/>
              </a:rPr>
              <a:t>万摄氏度的降温效果。</a:t>
            </a:r>
            <a:endParaRPr lang="zh-CN" altLang="en-US"/>
          </a:p>
        </p:txBody>
      </p:sp>
      <p:sp>
        <p:nvSpPr>
          <p:cNvPr id="60420" name="灯片编号占位符 3">
            <a:extLst>
              <a:ext uri="{FF2B5EF4-FFF2-40B4-BE49-F238E27FC236}">
                <a16:creationId xmlns:a16="http://schemas.microsoft.com/office/drawing/2014/main" id="{3D0EEF02-4572-44FD-B454-160747D2BE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fld id="{B40CE696-3FC0-4479-AC8E-95633FC94D94}" type="slidenum">
              <a:rPr lang="en-US" altLang="zh-CN" sz="1200"/>
              <a:pPr/>
              <a:t>82</a:t>
            </a:fld>
            <a:endParaRPr lang="en-US" altLang="zh-CN" sz="1200"/>
          </a:p>
        </p:txBody>
      </p:sp>
    </p:spTree>
    <p:extLst>
      <p:ext uri="{BB962C8B-B14F-4D97-AF65-F5344CB8AC3E}">
        <p14:creationId xmlns:p14="http://schemas.microsoft.com/office/powerpoint/2010/main" val="8339432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人胚胎分割临床上选用四细胞体时期，少部分奇蹄属动物选用</a:t>
            </a:r>
            <a:r>
              <a:rPr lang="en-US" altLang="zh-CN" sz="1200" b="0" i="0" kern="1200" dirty="0">
                <a:solidFill>
                  <a:schemeClr val="tx1"/>
                </a:solidFill>
                <a:effectLst/>
                <a:latin typeface="+mn-lt"/>
                <a:ea typeface="+mn-ea"/>
                <a:cs typeface="+mn-cs"/>
              </a:rPr>
              <a:t>8</a:t>
            </a:r>
            <a:r>
              <a:rPr lang="zh-CN" altLang="en-US" sz="1200" b="0" i="0" kern="1200" dirty="0">
                <a:solidFill>
                  <a:schemeClr val="tx1"/>
                </a:solidFill>
                <a:effectLst/>
                <a:latin typeface="+mn-lt"/>
                <a:ea typeface="+mn-ea"/>
                <a:cs typeface="+mn-cs"/>
              </a:rPr>
              <a:t>至</a:t>
            </a:r>
            <a:r>
              <a:rPr lang="en-US" altLang="zh-CN" sz="1200" b="0" i="0" kern="1200" dirty="0">
                <a:solidFill>
                  <a:schemeClr val="tx1"/>
                </a:solidFill>
                <a:effectLst/>
                <a:latin typeface="+mn-lt"/>
                <a:ea typeface="+mn-ea"/>
                <a:cs typeface="+mn-cs"/>
              </a:rPr>
              <a:t>16</a:t>
            </a:r>
            <a:r>
              <a:rPr lang="zh-CN" altLang="en-US" sz="1200" b="0" i="0" kern="1200">
                <a:solidFill>
                  <a:schemeClr val="tx1"/>
                </a:solidFill>
                <a:effectLst/>
                <a:latin typeface="+mn-lt"/>
                <a:ea typeface="+mn-ea"/>
                <a:cs typeface="+mn-cs"/>
              </a:rPr>
              <a:t>细胞体时期。现已成功实验的物种多数釆用桑椹胚或囊胚期胚胎分割</a:t>
            </a:r>
            <a:endParaRPr lang="zh-CN" altLang="en-US"/>
          </a:p>
        </p:txBody>
      </p:sp>
      <p:sp>
        <p:nvSpPr>
          <p:cNvPr id="4" name="灯片编号占位符 3"/>
          <p:cNvSpPr>
            <a:spLocks noGrp="1"/>
          </p:cNvSpPr>
          <p:nvPr>
            <p:ph type="sldNum" sz="quarter" idx="10"/>
          </p:nvPr>
        </p:nvSpPr>
        <p:spPr/>
        <p:txBody>
          <a:bodyPr/>
          <a:lstStyle/>
          <a:p>
            <a:fld id="{6EB7CBD4-F75C-44C8-8766-B860E7599AAA}" type="slidenum">
              <a:rPr lang="zh-CN" altLang="en-US" smtClean="0"/>
              <a:t>83</a:t>
            </a:fld>
            <a:endParaRPr lang="zh-CN" altLang="en-US"/>
          </a:p>
        </p:txBody>
      </p:sp>
    </p:spTree>
    <p:extLst>
      <p:ext uri="{BB962C8B-B14F-4D97-AF65-F5344CB8AC3E}">
        <p14:creationId xmlns:p14="http://schemas.microsoft.com/office/powerpoint/2010/main" val="305200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896B4615-C1AE-44E1-B2BD-C2499F694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D68F25CF-00C6-46CA-BA6B-C296B8B42E73}" type="slidenum">
              <a:rPr lang="en-US" altLang="zh-CN"/>
              <a:pPr>
                <a:spcBef>
                  <a:spcPct val="0"/>
                </a:spcBef>
              </a:pPr>
              <a:t>9</a:t>
            </a:fld>
            <a:endParaRPr lang="en-US" altLang="zh-CN"/>
          </a:p>
        </p:txBody>
      </p:sp>
      <p:sp>
        <p:nvSpPr>
          <p:cNvPr id="12291" name="Rectangle 2">
            <a:extLst>
              <a:ext uri="{FF2B5EF4-FFF2-40B4-BE49-F238E27FC236}">
                <a16:creationId xmlns:a16="http://schemas.microsoft.com/office/drawing/2014/main" id="{96EDA30D-1A6F-4FB1-B096-7E29F497D9DD}"/>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319BEB67-53A4-40A1-9C85-5E9B1547F7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zh-CN" sz="1200" b="1" kern="1200" dirty="0">
                <a:solidFill>
                  <a:schemeClr val="tx1"/>
                </a:solidFill>
                <a:effectLst/>
                <a:latin typeface="+mn-lt"/>
                <a:ea typeface="+mn-ea"/>
                <a:cs typeface="+mn-cs"/>
              </a:rPr>
              <a:t>精子细胞变形中的主要变化：</a:t>
            </a:r>
            <a:endParaRPr lang="zh-CN" altLang="zh-CN" sz="1200" kern="1200" dirty="0">
              <a:solidFill>
                <a:schemeClr val="tx1"/>
              </a:solidFill>
              <a:effectLst/>
              <a:latin typeface="+mn-lt"/>
              <a:ea typeface="+mn-ea"/>
              <a:cs typeface="+mn-cs"/>
            </a:endParaRPr>
          </a:p>
          <a:p>
            <a:r>
              <a:rPr lang="en-US" altLang="zh-CN" sz="1200" b="1" kern="1200" dirty="0">
                <a:solidFill>
                  <a:schemeClr val="tx1"/>
                </a:solidFill>
                <a:effectLst/>
                <a:latin typeface="+mn-lt"/>
                <a:ea typeface="+mn-ea"/>
                <a:cs typeface="+mn-cs"/>
              </a:rPr>
              <a:t>1.</a:t>
            </a:r>
            <a:r>
              <a:rPr lang="zh-CN" altLang="zh-CN" sz="1200" b="1" kern="1200" dirty="0">
                <a:solidFill>
                  <a:schemeClr val="tx1"/>
                </a:solidFill>
                <a:effectLst/>
                <a:latin typeface="+mn-lt"/>
                <a:ea typeface="+mn-ea"/>
                <a:cs typeface="+mn-cs"/>
              </a:rPr>
              <a:t>细胞核——精子头的主要部分（遗传物质）</a:t>
            </a:r>
            <a:endParaRPr lang="zh-CN" altLang="zh-CN" sz="1200" kern="1200" dirty="0">
              <a:solidFill>
                <a:schemeClr val="tx1"/>
              </a:solidFill>
              <a:effectLst/>
              <a:latin typeface="+mn-lt"/>
              <a:ea typeface="+mn-ea"/>
              <a:cs typeface="+mn-cs"/>
            </a:endParaRPr>
          </a:p>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高尔基体——头部的顶体（分泌作用）</a:t>
            </a:r>
            <a:endParaRPr lang="zh-CN" altLang="zh-CN" sz="1200" kern="1200" dirty="0">
              <a:solidFill>
                <a:schemeClr val="tx1"/>
              </a:solidFill>
              <a:effectLst/>
              <a:latin typeface="+mn-lt"/>
              <a:ea typeface="+mn-ea"/>
              <a:cs typeface="+mn-cs"/>
            </a:endParaRPr>
          </a:p>
          <a:p>
            <a:r>
              <a:rPr lang="en-US" altLang="zh-CN" sz="1200" b="1" kern="1200" dirty="0">
                <a:solidFill>
                  <a:schemeClr val="tx1"/>
                </a:solidFill>
                <a:effectLst/>
                <a:latin typeface="+mn-lt"/>
                <a:ea typeface="+mn-ea"/>
                <a:cs typeface="+mn-cs"/>
              </a:rPr>
              <a:t>3.</a:t>
            </a:r>
            <a:r>
              <a:rPr lang="zh-CN" altLang="zh-CN" sz="1200" b="1" kern="1200" dirty="0">
                <a:solidFill>
                  <a:schemeClr val="tx1"/>
                </a:solidFill>
                <a:effectLst/>
                <a:latin typeface="+mn-lt"/>
                <a:ea typeface="+mn-ea"/>
                <a:cs typeface="+mn-cs"/>
              </a:rPr>
              <a:t>中心体——精子的尾</a:t>
            </a:r>
            <a:endParaRPr lang="zh-CN" altLang="zh-CN" sz="1200" kern="1200" dirty="0">
              <a:solidFill>
                <a:schemeClr val="tx1"/>
              </a:solidFill>
              <a:effectLst/>
              <a:latin typeface="+mn-lt"/>
              <a:ea typeface="+mn-ea"/>
              <a:cs typeface="+mn-cs"/>
            </a:endParaRPr>
          </a:p>
          <a:p>
            <a:r>
              <a:rPr lang="en-US" altLang="zh-CN" sz="1200" b="1" kern="1200" dirty="0">
                <a:solidFill>
                  <a:schemeClr val="tx1"/>
                </a:solidFill>
                <a:effectLst/>
                <a:latin typeface="+mn-lt"/>
                <a:ea typeface="+mn-ea"/>
                <a:cs typeface="+mn-cs"/>
              </a:rPr>
              <a:t>4.</a:t>
            </a:r>
            <a:r>
              <a:rPr lang="zh-CN" altLang="zh-CN" sz="1200" b="1" kern="1200" dirty="0">
                <a:solidFill>
                  <a:schemeClr val="tx1"/>
                </a:solidFill>
                <a:effectLst/>
                <a:latin typeface="+mn-lt"/>
                <a:ea typeface="+mn-ea"/>
                <a:cs typeface="+mn-cs"/>
              </a:rPr>
              <a:t>线粒体——线粒体鞘膜</a:t>
            </a:r>
            <a:r>
              <a:rPr lang="en-US" altLang="zh-CN" sz="1200" b="1" kern="1200" dirty="0">
                <a:solidFill>
                  <a:schemeClr val="tx1"/>
                </a:solidFill>
                <a:effectLst/>
                <a:latin typeface="+mn-lt"/>
                <a:ea typeface="+mn-ea"/>
                <a:cs typeface="+mn-cs"/>
              </a:rPr>
              <a:t>(</a:t>
            </a:r>
            <a:r>
              <a:rPr lang="zh-CN" altLang="zh-CN" sz="1200" b="1" kern="1200" dirty="0">
                <a:solidFill>
                  <a:schemeClr val="tx1"/>
                </a:solidFill>
                <a:effectLst/>
                <a:latin typeface="+mn-lt"/>
                <a:ea typeface="+mn-ea"/>
                <a:cs typeface="+mn-cs"/>
              </a:rPr>
              <a:t>尾的基部</a:t>
            </a:r>
            <a:r>
              <a:rPr lang="en-US" altLang="zh-CN" sz="1200" b="1"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r>
              <a:rPr lang="en-US" altLang="zh-CN" sz="1200" b="1" kern="1200" dirty="0">
                <a:solidFill>
                  <a:schemeClr val="tx1"/>
                </a:solidFill>
                <a:effectLst/>
                <a:latin typeface="+mn-lt"/>
                <a:ea typeface="+mn-ea"/>
                <a:cs typeface="+mn-cs"/>
              </a:rPr>
              <a:t>5.</a:t>
            </a:r>
            <a:r>
              <a:rPr lang="zh-CN" altLang="zh-CN" sz="1200" b="1" kern="1200" dirty="0">
                <a:solidFill>
                  <a:schemeClr val="tx1"/>
                </a:solidFill>
                <a:effectLst/>
                <a:latin typeface="+mn-lt"/>
                <a:ea typeface="+mn-ea"/>
                <a:cs typeface="+mn-cs"/>
              </a:rPr>
              <a:t>细胞内其他物质——原生质滴</a:t>
            </a:r>
            <a:r>
              <a:rPr lang="en-US" altLang="zh-CN" sz="1200" b="1" kern="1200" dirty="0">
                <a:solidFill>
                  <a:schemeClr val="tx1"/>
                </a:solidFill>
                <a:effectLst/>
                <a:latin typeface="+mn-lt"/>
                <a:ea typeface="+mn-ea"/>
                <a:cs typeface="+mn-cs"/>
              </a:rPr>
              <a:t>(</a:t>
            </a:r>
            <a:r>
              <a:rPr lang="zh-CN" altLang="zh-CN" sz="1200" b="1" kern="1200" dirty="0">
                <a:solidFill>
                  <a:schemeClr val="tx1"/>
                </a:solidFill>
                <a:effectLst/>
                <a:latin typeface="+mn-lt"/>
                <a:ea typeface="+mn-ea"/>
                <a:cs typeface="+mn-cs"/>
              </a:rPr>
              <a:t>球状</a:t>
            </a:r>
            <a:r>
              <a:rPr lang="en-US" altLang="zh-CN" sz="1200" b="1" kern="1200" dirty="0">
                <a:solidFill>
                  <a:schemeClr val="tx1"/>
                </a:solidFill>
                <a:effectLst/>
                <a:latin typeface="+mn-lt"/>
                <a:ea typeface="+mn-ea"/>
                <a:cs typeface="+mn-cs"/>
              </a:rPr>
              <a:t>,</a:t>
            </a:r>
            <a:r>
              <a:rPr lang="zh-CN" altLang="zh-CN" sz="1200" b="1" kern="1200" dirty="0">
                <a:solidFill>
                  <a:schemeClr val="tx1"/>
                </a:solidFill>
                <a:effectLst/>
                <a:latin typeface="+mn-lt"/>
                <a:ea typeface="+mn-ea"/>
                <a:cs typeface="+mn-cs"/>
              </a:rPr>
              <a:t>最后脱落</a:t>
            </a:r>
            <a:r>
              <a:rPr lang="en-US" altLang="zh-CN" sz="1200" b="1"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pPr eaLnBrk="1" hangingPunct="1"/>
            <a:endParaRPr lang="zh-CN" altLang="zh-CN" dirty="0"/>
          </a:p>
        </p:txBody>
      </p:sp>
    </p:spTree>
    <p:extLst>
      <p:ext uri="{BB962C8B-B14F-4D97-AF65-F5344CB8AC3E}">
        <p14:creationId xmlns:p14="http://schemas.microsoft.com/office/powerpoint/2010/main" val="2217487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5A74743F-494A-40C5-8D46-A6533A1A3D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1B0E643B-350F-4560-BFCB-D066EAC38D7D}" type="slidenum">
              <a:rPr lang="en-US" altLang="zh-CN"/>
              <a:pPr>
                <a:spcBef>
                  <a:spcPct val="0"/>
                </a:spcBef>
              </a:pPr>
              <a:t>10</a:t>
            </a:fld>
            <a:endParaRPr lang="en-US" altLang="zh-CN"/>
          </a:p>
        </p:txBody>
      </p:sp>
      <p:sp>
        <p:nvSpPr>
          <p:cNvPr id="14339" name="Rectangle 2">
            <a:extLst>
              <a:ext uri="{FF2B5EF4-FFF2-40B4-BE49-F238E27FC236}">
                <a16:creationId xmlns:a16="http://schemas.microsoft.com/office/drawing/2014/main" id="{EDEAFFAF-3344-44FB-B52F-0B4A35CE4182}"/>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0A965F80-27C9-401F-90E1-8006F191D7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FF0000"/>
                </a:solidFill>
                <a:latin typeface="Times New Roman" panose="02020603050405020304" pitchFamily="18" charset="0"/>
                <a:ea typeface="楷体_GB2312" pitchFamily="49" charset="-122"/>
              </a:rPr>
              <a:t>其一，在自然繁殖的条件下，可以说是动物为繁殖后代、延续物种的一种生理保障机制；其二，在自然条件下，精子从射精部位运行到受精部位，将对精子进行筛选，并致使大量的精子途中死亡，被分解或排除，造成精子大量损耗。最后到达受精部位（输卵管）的精子只剩百余个，与卵子完成受精的只有一个。这是一个优胜略汰的过程，保证了种群的质量。</a:t>
            </a:r>
          </a:p>
          <a:p>
            <a:pPr eaLnBrk="1" hangingPunct="1"/>
            <a:r>
              <a:rPr lang="zh-CN" altLang="en-US" sz="1200" b="1" dirty="0">
                <a:solidFill>
                  <a:srgbClr val="FF0000"/>
                </a:solidFill>
                <a:latin typeface="Times New Roman" panose="02020603050405020304" pitchFamily="18" charset="0"/>
                <a:ea typeface="楷体_GB2312" pitchFamily="49" charset="-122"/>
              </a:rPr>
              <a:t>细胞核是精子遗传物质储存和复制的场所，也是参与精、卵结合和后代遗传特性与细胞代谢活动的控制中心。而线粒体则是有氧呼吸产生运动能量的场所。精子的线粒体集中于尾的基部形成线粒体鞘膜，是精子维持生存和运动能量的“动力工厂”或“发动机”。</a:t>
            </a:r>
            <a:endParaRPr lang="zh-CN" altLang="zh-CN" dirty="0"/>
          </a:p>
        </p:txBody>
      </p:sp>
    </p:spTree>
    <p:extLst>
      <p:ext uri="{BB962C8B-B14F-4D97-AF65-F5344CB8AC3E}">
        <p14:creationId xmlns:p14="http://schemas.microsoft.com/office/powerpoint/2010/main" val="3103589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FE1BBF7C-1B03-4F4A-8FB2-F22DEAFA2E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7EEB81BB-5628-4D02-B465-82A87D92993C}" type="slidenum">
              <a:rPr lang="en-US" altLang="zh-CN"/>
              <a:pPr>
                <a:spcBef>
                  <a:spcPct val="0"/>
                </a:spcBef>
              </a:pPr>
              <a:t>11</a:t>
            </a:fld>
            <a:endParaRPr lang="en-US" altLang="zh-CN"/>
          </a:p>
        </p:txBody>
      </p:sp>
      <p:sp>
        <p:nvSpPr>
          <p:cNvPr id="16387" name="Rectangle 2">
            <a:extLst>
              <a:ext uri="{FF2B5EF4-FFF2-40B4-BE49-F238E27FC236}">
                <a16:creationId xmlns:a16="http://schemas.microsoft.com/office/drawing/2014/main" id="{E2B13853-D3BD-4128-811B-AE6F469AB887}"/>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F449884C-47EF-4A20-8BE6-5D879A3D5F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dirty="0">
                <a:latin typeface="黑体" panose="02010609060101010101" pitchFamily="49" charset="-122"/>
                <a:ea typeface="黑体" panose="02010609060101010101" pitchFamily="49" charset="-122"/>
              </a:rPr>
              <a:t>时期：青春期到绝经期</a:t>
            </a:r>
          </a:p>
          <a:p>
            <a:pPr eaLnBrk="1" hangingPunct="1"/>
            <a:endParaRPr lang="zh-CN" altLang="zh-CN" dirty="0"/>
          </a:p>
        </p:txBody>
      </p:sp>
    </p:spTree>
    <p:extLst>
      <p:ext uri="{BB962C8B-B14F-4D97-AF65-F5344CB8AC3E}">
        <p14:creationId xmlns:p14="http://schemas.microsoft.com/office/powerpoint/2010/main" val="297546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女性出生后，两侧卵巢约有</a:t>
            </a:r>
            <a:r>
              <a:rPr lang="en-US" altLang="zh-CN" sz="1200" b="0" i="0" kern="1200" dirty="0">
                <a:solidFill>
                  <a:schemeClr val="tx1"/>
                </a:solidFill>
                <a:effectLst/>
                <a:latin typeface="+mn-lt"/>
                <a:ea typeface="+mn-ea"/>
                <a:cs typeface="+mn-cs"/>
              </a:rPr>
              <a:t>30—60</a:t>
            </a:r>
            <a:r>
              <a:rPr lang="zh-CN" altLang="en-US" sz="1200" b="0" i="0" kern="1200" dirty="0">
                <a:solidFill>
                  <a:schemeClr val="tx1"/>
                </a:solidFill>
                <a:effectLst/>
                <a:latin typeface="+mn-lt"/>
                <a:ea typeface="+mn-ea"/>
                <a:cs typeface="+mn-cs"/>
              </a:rPr>
              <a:t>万个卵泡，但在人的一生中，只有约</a:t>
            </a:r>
            <a:r>
              <a:rPr lang="en-US" altLang="zh-CN" sz="1200" b="0" i="0" kern="1200" dirty="0">
                <a:solidFill>
                  <a:schemeClr val="tx1"/>
                </a:solidFill>
                <a:effectLst/>
                <a:latin typeface="+mn-lt"/>
                <a:ea typeface="+mn-ea"/>
                <a:cs typeface="+mn-cs"/>
              </a:rPr>
              <a:t>400</a:t>
            </a:r>
            <a:r>
              <a:rPr lang="zh-CN" altLang="en-US" sz="1200" b="0" i="0" kern="1200" dirty="0">
                <a:solidFill>
                  <a:schemeClr val="tx1"/>
                </a:solidFill>
                <a:effectLst/>
                <a:latin typeface="+mn-lt"/>
                <a:ea typeface="+mn-ea"/>
                <a:cs typeface="+mn-cs"/>
              </a:rPr>
              <a:t>个卵泡能发育成熟，其余退化。</a:t>
            </a:r>
            <a:endParaRPr lang="zh-CN" altLang="en-US" dirty="0"/>
          </a:p>
        </p:txBody>
      </p:sp>
      <p:sp>
        <p:nvSpPr>
          <p:cNvPr id="4" name="灯片编号占位符 3"/>
          <p:cNvSpPr>
            <a:spLocks noGrp="1"/>
          </p:cNvSpPr>
          <p:nvPr>
            <p:ph type="sldNum" sz="quarter" idx="5"/>
          </p:nvPr>
        </p:nvSpPr>
        <p:spPr/>
        <p:txBody>
          <a:bodyPr/>
          <a:lstStyle/>
          <a:p>
            <a:fld id="{6EB7CBD4-F75C-44C8-8766-B860E7599AAA}" type="slidenum">
              <a:rPr lang="zh-CN" altLang="en-US" smtClean="0"/>
              <a:t>12</a:t>
            </a:fld>
            <a:endParaRPr lang="zh-CN" altLang="en-US"/>
          </a:p>
        </p:txBody>
      </p:sp>
    </p:spTree>
    <p:extLst>
      <p:ext uri="{BB962C8B-B14F-4D97-AF65-F5344CB8AC3E}">
        <p14:creationId xmlns:p14="http://schemas.microsoft.com/office/powerpoint/2010/main" val="19511835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Master" Target="../slideMasters/slideMaster3.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2.gif"/><Relationship Id="rId4" Type="http://schemas.openxmlformats.org/officeDocument/2006/relationships/image" Target="../media/image7.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1461641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39823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8281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1873860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192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776249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419965200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195650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710438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294833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20352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6411392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784765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812809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17061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982700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629743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805667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5094462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1408109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598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3176043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1467352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图表占位符 2"/>
          <p:cNvSpPr>
            <a:spLocks noGrp="1"/>
          </p:cNvSpPr>
          <p:nvPr>
            <p:ph type="chart" idx="1"/>
          </p:nvPr>
        </p:nvSpPr>
        <p:spPr>
          <a:xfrm>
            <a:off x="914400" y="2147888"/>
            <a:ext cx="10363200" cy="4114800"/>
          </a:xfrm>
        </p:spPr>
        <p:txBody>
          <a:bodyPr/>
          <a:lstStyle/>
          <a:p>
            <a:pPr lvl="0"/>
            <a:endParaRPr lang="zh-CN" altLang="en-US" noProof="0"/>
          </a:p>
        </p:txBody>
      </p:sp>
      <p:sp>
        <p:nvSpPr>
          <p:cNvPr id="4" name="Rectangle 4">
            <a:extLst>
              <a:ext uri="{FF2B5EF4-FFF2-40B4-BE49-F238E27FC236}">
                <a16:creationId xmlns:a16="http://schemas.microsoft.com/office/drawing/2014/main" id="{4FD5D612-3EC0-401B-9A49-E445AB60640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9B77E42-CD53-4F63-B418-E352CE9F6D5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867CC993-AA76-4109-A24F-D7346F388D9B}"/>
              </a:ext>
            </a:extLst>
          </p:cNvPr>
          <p:cNvSpPr>
            <a:spLocks noGrp="1" noChangeArrowheads="1"/>
          </p:cNvSpPr>
          <p:nvPr>
            <p:ph type="sldNum" sz="quarter" idx="12"/>
          </p:nvPr>
        </p:nvSpPr>
        <p:spPr>
          <a:ln/>
        </p:spPr>
        <p:txBody>
          <a:bodyPr/>
          <a:lstStyle>
            <a:lvl1pPr>
              <a:defRPr/>
            </a:lvl1pPr>
          </a:lstStyle>
          <a:p>
            <a:fld id="{62AED0CB-711A-4C47-B8E9-F04B01BF8171}" type="slidenum">
              <a:rPr lang="en-US" altLang="zh-CN"/>
              <a:pPr/>
              <a:t>‹#›</a:t>
            </a:fld>
            <a:endParaRPr lang="en-US" altLang="zh-CN"/>
          </a:p>
        </p:txBody>
      </p:sp>
    </p:spTree>
    <p:extLst>
      <p:ext uri="{BB962C8B-B14F-4D97-AF65-F5344CB8AC3E}">
        <p14:creationId xmlns:p14="http://schemas.microsoft.com/office/powerpoint/2010/main" val="4006002001"/>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189808490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文本占位符 2"/>
          <p:cNvSpPr>
            <a:spLocks noGrp="1"/>
          </p:cNvSpPr>
          <p:nvPr>
            <p:ph type="body" sz="half" idx="1"/>
          </p:nvPr>
        </p:nvSpPr>
        <p:spPr>
          <a:xfrm>
            <a:off x="9144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id="{C01AEB52-B7AF-47C2-A757-9A9E1CA346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9C7C1F16-A369-46B7-87A6-BAC8D3AA6C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A9B6C66F-DB20-4E65-AE78-B7F09E3A5711}"/>
              </a:ext>
            </a:extLst>
          </p:cNvPr>
          <p:cNvSpPr>
            <a:spLocks noGrp="1" noChangeArrowheads="1"/>
          </p:cNvSpPr>
          <p:nvPr>
            <p:ph type="sldNum" sz="quarter" idx="12"/>
          </p:nvPr>
        </p:nvSpPr>
        <p:spPr>
          <a:ln/>
        </p:spPr>
        <p:txBody>
          <a:bodyPr/>
          <a:lstStyle>
            <a:lvl1pPr>
              <a:defRPr/>
            </a:lvl1pPr>
          </a:lstStyle>
          <a:p>
            <a:fld id="{2DBEDD43-1D16-493A-AD9F-806EFF91D1CA}" type="slidenum">
              <a:rPr lang="en-US" altLang="zh-CN"/>
              <a:pPr/>
              <a:t>‹#›</a:t>
            </a:fld>
            <a:endParaRPr lang="en-US" altLang="zh-CN"/>
          </a:p>
        </p:txBody>
      </p:sp>
    </p:spTree>
    <p:extLst>
      <p:ext uri="{BB962C8B-B14F-4D97-AF65-F5344CB8AC3E}">
        <p14:creationId xmlns:p14="http://schemas.microsoft.com/office/powerpoint/2010/main" val="413565418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bwMode="gray">
      <p:bgPr>
        <a:solidFill>
          <a:srgbClr val="FFFFFF"/>
        </a:solidFill>
        <a:effectLst/>
      </p:bgPr>
    </p:bg>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EC8986B6-422E-492B-900C-D1B3169A34EB}"/>
              </a:ext>
            </a:extLst>
          </p:cNvPr>
          <p:cNvPicPr preferRelativeResize="0">
            <a:picLocks noChangeArrowheads="1"/>
          </p:cNvPicPr>
          <p:nvPr userDrawn="1"/>
        </p:nvPicPr>
        <p:blipFill>
          <a:blip r:embed="rId2">
            <a:extLst>
              <a:ext uri="{28A0092B-C50C-407E-A947-70E740481C1C}">
                <a14:useLocalDpi xmlns:a14="http://schemas.microsoft.com/office/drawing/2010/main" val="0"/>
              </a:ext>
            </a:extLst>
          </a:blip>
          <a:srcRect l="8949" t="12260" r="6953" b="16786"/>
          <a:stretch>
            <a:fillRect/>
          </a:stretch>
        </p:blipFill>
        <p:spPr bwMode="auto">
          <a:xfrm>
            <a:off x="3810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72">
            <a:extLst>
              <a:ext uri="{FF2B5EF4-FFF2-40B4-BE49-F238E27FC236}">
                <a16:creationId xmlns:a16="http://schemas.microsoft.com/office/drawing/2014/main" id="{7D1D4537-2579-4477-81A6-C0800DB41E1F}"/>
              </a:ext>
            </a:extLst>
          </p:cNvPr>
          <p:cNvSpPr>
            <a:spLocks noChangeArrowheads="1"/>
          </p:cNvSpPr>
          <p:nvPr userDrawn="1"/>
        </p:nvSpPr>
        <p:spPr bwMode="gray">
          <a:xfrm>
            <a:off x="0" y="6096000"/>
            <a:ext cx="12192000" cy="76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6" name="Line 273">
            <a:extLst>
              <a:ext uri="{FF2B5EF4-FFF2-40B4-BE49-F238E27FC236}">
                <a16:creationId xmlns:a16="http://schemas.microsoft.com/office/drawing/2014/main" id="{A04381C7-A10F-445C-9DD2-14797EC94E26}"/>
              </a:ext>
            </a:extLst>
          </p:cNvPr>
          <p:cNvSpPr>
            <a:spLocks noChangeShapeType="1"/>
          </p:cNvSpPr>
          <p:nvPr/>
        </p:nvSpPr>
        <p:spPr bwMode="gray">
          <a:xfrm flipV="1">
            <a:off x="6637338" y="21907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 name="Line 274">
            <a:extLst>
              <a:ext uri="{FF2B5EF4-FFF2-40B4-BE49-F238E27FC236}">
                <a16:creationId xmlns:a16="http://schemas.microsoft.com/office/drawing/2014/main" id="{C25D641F-A758-46FD-83A0-B8DD4FA62A84}"/>
              </a:ext>
            </a:extLst>
          </p:cNvPr>
          <p:cNvSpPr>
            <a:spLocks noChangeShapeType="1"/>
          </p:cNvSpPr>
          <p:nvPr/>
        </p:nvSpPr>
        <p:spPr bwMode="gray">
          <a:xfrm flipV="1">
            <a:off x="6637338" y="5568950"/>
            <a:ext cx="5572125"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 name="Rectangle 271">
            <a:extLst>
              <a:ext uri="{FF2B5EF4-FFF2-40B4-BE49-F238E27FC236}">
                <a16:creationId xmlns:a16="http://schemas.microsoft.com/office/drawing/2014/main" id="{D1C09DFD-D5E8-4A0C-B0DF-2E8D70A39A51}"/>
              </a:ext>
            </a:extLst>
          </p:cNvPr>
          <p:cNvSpPr>
            <a:spLocks noChangeArrowheads="1"/>
          </p:cNvSpPr>
          <p:nvPr/>
        </p:nvSpPr>
        <p:spPr bwMode="gray">
          <a:xfrm>
            <a:off x="0" y="0"/>
            <a:ext cx="12192000" cy="890588"/>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dirty="0">
              <a:latin typeface="黑体" panose="02010609060101010101" pitchFamily="49" charset="-122"/>
              <a:ea typeface="黑体" panose="02010609060101010101" pitchFamily="49" charset="-122"/>
            </a:endParaRPr>
          </a:p>
        </p:txBody>
      </p:sp>
      <p:sp>
        <p:nvSpPr>
          <p:cNvPr id="9" name="Rectangle 281">
            <a:extLst>
              <a:ext uri="{FF2B5EF4-FFF2-40B4-BE49-F238E27FC236}">
                <a16:creationId xmlns:a16="http://schemas.microsoft.com/office/drawing/2014/main" id="{BE792932-67BB-421B-A509-9FE4690EFB8C}"/>
              </a:ext>
            </a:extLst>
          </p:cNvPr>
          <p:cNvSpPr>
            <a:spLocks noChangeArrowheads="1"/>
          </p:cNvSpPr>
          <p:nvPr/>
        </p:nvSpPr>
        <p:spPr bwMode="gray">
          <a:xfrm>
            <a:off x="7010400" y="914400"/>
            <a:ext cx="5226050" cy="5181600"/>
          </a:xfrm>
          <a:prstGeom prst="rect">
            <a:avLst/>
          </a:prstGeom>
          <a:solidFill>
            <a:srgbClr val="FFFFFF"/>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10" name="Picture 1">
            <a:extLst>
              <a:ext uri="{FF2B5EF4-FFF2-40B4-BE49-F238E27FC236}">
                <a16:creationId xmlns:a16="http://schemas.microsoft.com/office/drawing/2014/main" id="{2A46D449-F8CE-4D68-AD68-3AA5D6454D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20925" y="955675"/>
            <a:ext cx="2214563" cy="165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extLst>
              <a:ext uri="{FF2B5EF4-FFF2-40B4-BE49-F238E27FC236}">
                <a16:creationId xmlns:a16="http://schemas.microsoft.com/office/drawing/2014/main" id="{8404471E-27A9-4613-A89F-FC5E7C87276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4929" r="5846"/>
          <a:stretch>
            <a:fillRect/>
          </a:stretch>
        </p:blipFill>
        <p:spPr bwMode="auto">
          <a:xfrm>
            <a:off x="41275" y="955675"/>
            <a:ext cx="22145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a:extLst>
              <a:ext uri="{FF2B5EF4-FFF2-40B4-BE49-F238E27FC236}">
                <a16:creationId xmlns:a16="http://schemas.microsoft.com/office/drawing/2014/main" id="{C0F96258-D3F0-4E08-B116-C4BC0179B1A2}"/>
              </a:ext>
            </a:extLst>
          </p:cNvPr>
          <p:cNvPicPr>
            <a:picLocks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95813" y="955675"/>
            <a:ext cx="22145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a:extLst>
              <a:ext uri="{FF2B5EF4-FFF2-40B4-BE49-F238E27FC236}">
                <a16:creationId xmlns:a16="http://schemas.microsoft.com/office/drawing/2014/main" id="{34E4B7A8-268C-4527-85E3-4979113BA977}"/>
              </a:ext>
            </a:extLst>
          </p:cNvPr>
          <p:cNvPicPr preferRelativeResize="0">
            <a:picLocks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317750" y="4398963"/>
            <a:ext cx="22129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9853226201446645823668.jpg">
            <a:extLst>
              <a:ext uri="{FF2B5EF4-FFF2-40B4-BE49-F238E27FC236}">
                <a16:creationId xmlns:a16="http://schemas.microsoft.com/office/drawing/2014/main" id="{603E073D-1525-43F0-A8CD-6F3941C4CAB2}"/>
              </a:ext>
            </a:extLst>
          </p:cNvPr>
          <p:cNvPicPr preferRelativeResize="0">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95813" y="4405313"/>
            <a:ext cx="2214562" cy="165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文本框 3">
            <a:extLst>
              <a:ext uri="{FF2B5EF4-FFF2-40B4-BE49-F238E27FC236}">
                <a16:creationId xmlns:a16="http://schemas.microsoft.com/office/drawing/2014/main" id="{D6F1066A-7082-438F-9E7C-15F579E0D662}"/>
              </a:ext>
            </a:extLst>
          </p:cNvPr>
          <p:cNvSpPr txBox="1">
            <a:spLocks noChangeArrowheads="1"/>
          </p:cNvSpPr>
          <p:nvPr userDrawn="1"/>
        </p:nvSpPr>
        <p:spPr bwMode="auto">
          <a:xfrm flipH="1">
            <a:off x="7989888" y="160338"/>
            <a:ext cx="3222625" cy="58420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1" hangingPunct="1">
              <a:defRPr/>
            </a:pPr>
            <a:r>
              <a:rPr lang="zh-CN" altLang="en-US" sz="3200" b="1" dirty="0">
                <a:latin typeface="微软雅黑" panose="020B0503020204020204" pitchFamily="34" charset="-122"/>
                <a:ea typeface="微软雅黑" panose="020B0503020204020204" pitchFamily="34" charset="-122"/>
              </a:rPr>
              <a:t>生物</a:t>
            </a:r>
            <a:r>
              <a:rPr lang="en-US" altLang="zh-CN" sz="3200" b="1" dirty="0">
                <a:latin typeface="微软雅黑" panose="020B0503020204020204" pitchFamily="34" charset="-122"/>
                <a:ea typeface="微软雅黑" panose="020B0503020204020204" pitchFamily="34" charset="-122"/>
              </a:rPr>
              <a:t>2</a:t>
            </a:r>
            <a:endParaRPr lang="zh-CN" altLang="en-US" sz="3200" b="1" dirty="0">
              <a:latin typeface="微软雅黑" panose="020B0503020204020204" pitchFamily="34" charset="-122"/>
              <a:ea typeface="微软雅黑" panose="020B0503020204020204" pitchFamily="34" charset="-122"/>
            </a:endParaRPr>
          </a:p>
        </p:txBody>
      </p:sp>
      <p:pic>
        <p:nvPicPr>
          <p:cNvPr id="20" name="图片 28">
            <a:extLst>
              <a:ext uri="{FF2B5EF4-FFF2-40B4-BE49-F238E27FC236}">
                <a16:creationId xmlns:a16="http://schemas.microsoft.com/office/drawing/2014/main" id="{0D2F9FAB-594C-4569-BF58-BC28EC627AE4}"/>
              </a:ext>
            </a:extLst>
          </p:cNvPr>
          <p:cNvPicPr>
            <a:picLocks noChangeAspect="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36513"/>
            <a:ext cx="292100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bwMode="gray">
          <a:xfrm>
            <a:off x="6723063" y="3486150"/>
            <a:ext cx="5486400" cy="381000"/>
          </a:xfrm>
        </p:spPr>
        <p:txBody>
          <a:bodyPr/>
          <a:lstStyle>
            <a:lvl1pPr marL="0" indent="0" algn="ctr">
              <a:buFont typeface="Wingdings" panose="05000000000000000000" pitchFamily="2" charset="2"/>
              <a:buNone/>
              <a:defRPr sz="3200">
                <a:latin typeface="微软雅黑" panose="020B0503020204020204" pitchFamily="34" charset="-122"/>
                <a:ea typeface="微软雅黑" panose="020B0503020204020204" pitchFamily="34" charset="-122"/>
              </a:defRPr>
            </a:lvl1pPr>
          </a:lstStyle>
          <a:p>
            <a:pPr lvl="0"/>
            <a:r>
              <a:rPr lang="zh-CN" altLang="en-US" noProof="0" dirty="0"/>
              <a:t>单击此处编辑母版副标题样式</a:t>
            </a:r>
            <a:endParaRPr lang="en-US" altLang="zh-CN" noProof="0" dirty="0"/>
          </a:p>
        </p:txBody>
      </p:sp>
      <p:sp>
        <p:nvSpPr>
          <p:cNvPr id="3074" name="Rectangle 2"/>
          <p:cNvSpPr>
            <a:spLocks noGrp="1" noChangeArrowheads="1"/>
          </p:cNvSpPr>
          <p:nvPr>
            <p:ph type="ctrTitle"/>
          </p:nvPr>
        </p:nvSpPr>
        <p:spPr>
          <a:xfrm>
            <a:off x="7010400" y="1905000"/>
            <a:ext cx="5181600" cy="457200"/>
          </a:xfrm>
          <a:effectLst>
            <a:outerShdw dist="17961" dir="2700000" algn="ctr" rotWithShape="0">
              <a:schemeClr val="bg2"/>
            </a:outerShdw>
          </a:effectLst>
        </p:spPr>
        <p:txBody>
          <a:bodyPr/>
          <a:lstStyle>
            <a:lvl1pPr algn="ctr">
              <a:defRPr sz="4800" b="1">
                <a:solidFill>
                  <a:schemeClr val="hlink"/>
                </a:solidFill>
                <a:latin typeface="微软雅黑" panose="020B0503020204020204" pitchFamily="34" charset="-122"/>
                <a:ea typeface="微软雅黑" panose="020B0503020204020204" pitchFamily="34" charset="-122"/>
              </a:defRPr>
            </a:lvl1pPr>
          </a:lstStyle>
          <a:p>
            <a:pPr lvl="0"/>
            <a:r>
              <a:rPr lang="zh-CN" altLang="en-US" noProof="0" dirty="0"/>
              <a:t>单击此处编辑母版标题样式</a:t>
            </a:r>
            <a:endParaRPr lang="en-US" altLang="zh-CN" noProof="0" dirty="0"/>
          </a:p>
        </p:txBody>
      </p:sp>
      <p:pic>
        <p:nvPicPr>
          <p:cNvPr id="26" name="Picture 9" descr="04Pluripotent">
            <a:extLst>
              <a:ext uri="{FF2B5EF4-FFF2-40B4-BE49-F238E27FC236}">
                <a16:creationId xmlns:a16="http://schemas.microsoft.com/office/drawing/2014/main" id="{C97E37C0-8182-4AF2-AA59-AA6F13D4DE89}"/>
              </a:ext>
            </a:extLst>
          </p:cNvPr>
          <p:cNvPicPr preferRelativeResize="0">
            <a:picLocks noChangeArrowheads="1"/>
          </p:cNvPicPr>
          <p:nvPr/>
        </p:nvPicPr>
        <p:blipFill>
          <a:blip r:embed="rId9" cstate="print">
            <a:lum bright="6000" contrast="30000"/>
            <a:extLst>
              <a:ext uri="{28A0092B-C50C-407E-A947-70E740481C1C}">
                <a14:useLocalDpi xmlns:a14="http://schemas.microsoft.com/office/drawing/2010/main" val="0"/>
              </a:ext>
            </a:extLst>
          </a:blip>
          <a:srcRect l="1950" t="16751" r="3514" b="4915"/>
          <a:stretch>
            <a:fillRect/>
          </a:stretch>
        </p:blipFill>
        <p:spPr bwMode="auto">
          <a:xfrm>
            <a:off x="37075" y="2669463"/>
            <a:ext cx="2214000" cy="16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0F9E1ED6-2CE6-4BAF-872E-72B426842DF1}"/>
              </a:ext>
            </a:extLst>
          </p:cNvPr>
          <p:cNvPicPr preferRelativeResize="0">
            <a:picLocks/>
          </p:cNvPicPr>
          <p:nvPr userDrawn="1"/>
        </p:nvPicPr>
        <p:blipFill rotWithShape="1">
          <a:blip r:embed="rId10">
            <a:extLst>
              <a:ext uri="{28A0092B-C50C-407E-A947-70E740481C1C}">
                <a14:useLocalDpi xmlns:a14="http://schemas.microsoft.com/office/drawing/2010/main" val="0"/>
              </a:ext>
            </a:extLst>
          </a:blip>
          <a:srcRect r="14920"/>
          <a:stretch/>
        </p:blipFill>
        <p:spPr>
          <a:xfrm>
            <a:off x="4592775" y="2689157"/>
            <a:ext cx="2214000" cy="1656000"/>
          </a:xfrm>
          <a:prstGeom prst="rect">
            <a:avLst/>
          </a:prstGeom>
        </p:spPr>
      </p:pic>
      <p:pic>
        <p:nvPicPr>
          <p:cNvPr id="17" name="图片 16">
            <a:extLst>
              <a:ext uri="{FF2B5EF4-FFF2-40B4-BE49-F238E27FC236}">
                <a16:creationId xmlns:a16="http://schemas.microsoft.com/office/drawing/2014/main" id="{F8F5863A-D744-4C93-8313-F3829A8ADF71}"/>
              </a:ext>
            </a:extLst>
          </p:cNvPr>
          <p:cNvPicPr preferRelativeResize="0">
            <a:picLocks/>
          </p:cNvPicPr>
          <p:nvPr userDrawn="1"/>
        </p:nvPicPr>
        <p:blipFill rotWithShape="1">
          <a:blip r:embed="rId11"/>
          <a:srcRect l="11985" t="25733" r="55262" b="28867"/>
          <a:stretch/>
        </p:blipFill>
        <p:spPr>
          <a:xfrm>
            <a:off x="2317750" y="2689157"/>
            <a:ext cx="2214000" cy="1656000"/>
          </a:xfrm>
          <a:prstGeom prst="rect">
            <a:avLst/>
          </a:prstGeom>
        </p:spPr>
      </p:pic>
      <p:pic>
        <p:nvPicPr>
          <p:cNvPr id="3072" name="图片 3071">
            <a:extLst>
              <a:ext uri="{FF2B5EF4-FFF2-40B4-BE49-F238E27FC236}">
                <a16:creationId xmlns:a16="http://schemas.microsoft.com/office/drawing/2014/main" id="{1249BAFD-CDE7-4CB5-A703-7061C6908188}"/>
              </a:ext>
            </a:extLst>
          </p:cNvPr>
          <p:cNvPicPr preferRelativeResize="0">
            <a:picLocks/>
          </p:cNvPicPr>
          <p:nvPr userDrawn="1"/>
        </p:nvPicPr>
        <p:blipFill rotWithShape="1">
          <a:blip r:embed="rId12" cstate="print">
            <a:extLst>
              <a:ext uri="{28A0092B-C50C-407E-A947-70E740481C1C}">
                <a14:useLocalDpi xmlns:a14="http://schemas.microsoft.com/office/drawing/2010/main" val="0"/>
              </a:ext>
            </a:extLst>
          </a:blip>
          <a:srcRect r="2958" b="5233"/>
          <a:stretch/>
        </p:blipFill>
        <p:spPr>
          <a:xfrm rot="5400000">
            <a:off x="4873575" y="676225"/>
            <a:ext cx="1656000" cy="2217600"/>
          </a:xfrm>
          <a:prstGeom prst="rect">
            <a:avLst/>
          </a:prstGeom>
        </p:spPr>
      </p:pic>
    </p:spTree>
    <p:extLst>
      <p:ext uri="{BB962C8B-B14F-4D97-AF65-F5344CB8AC3E}">
        <p14:creationId xmlns:p14="http://schemas.microsoft.com/office/powerpoint/2010/main" val="38598052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a:xfrm>
            <a:off x="920537" y="1295400"/>
            <a:ext cx="10566400" cy="5105400"/>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Rectangle 6">
            <a:extLst>
              <a:ext uri="{FF2B5EF4-FFF2-40B4-BE49-F238E27FC236}">
                <a16:creationId xmlns:a16="http://schemas.microsoft.com/office/drawing/2014/main" id="{89D36508-BA56-4187-A57D-6A072538CB4E}"/>
              </a:ext>
            </a:extLst>
          </p:cNvPr>
          <p:cNvSpPr>
            <a:spLocks noGrp="1" noChangeArrowheads="1"/>
          </p:cNvSpPr>
          <p:nvPr>
            <p:ph type="sldNum" sz="quarter" idx="10"/>
          </p:nvPr>
        </p:nvSpPr>
        <p:spPr/>
        <p:txBody>
          <a:bodyPr/>
          <a:lstStyle>
            <a:lvl1pPr>
              <a:defRPr smtClean="0"/>
            </a:lvl1pPr>
          </a:lstStyle>
          <a:p>
            <a:pPr>
              <a:defRPr/>
            </a:pPr>
            <a:fld id="{CB104A84-5955-4F7E-89A5-E8CA42F49DD4}" type="slidenum">
              <a:rPr lang="en-US" altLang="zh-CN"/>
              <a:pPr>
                <a:defRPr/>
              </a:pPr>
              <a:t>‹#›</a:t>
            </a:fld>
            <a:endParaRPr lang="en-US" altLang="zh-CN"/>
          </a:p>
        </p:txBody>
      </p:sp>
      <p:sp>
        <p:nvSpPr>
          <p:cNvPr id="6" name="Rectangle 4">
            <a:extLst>
              <a:ext uri="{FF2B5EF4-FFF2-40B4-BE49-F238E27FC236}">
                <a16:creationId xmlns:a16="http://schemas.microsoft.com/office/drawing/2014/main" id="{FBCB523E-9D49-4FF3-9759-0E28AB2C896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0907122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C8D99C2D-56EE-4C75-A7F0-2B3D72781D07}"/>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6" name="Rectangle 6">
            <a:extLst>
              <a:ext uri="{FF2B5EF4-FFF2-40B4-BE49-F238E27FC236}">
                <a16:creationId xmlns:a16="http://schemas.microsoft.com/office/drawing/2014/main" id="{2D5C5391-54E3-4F90-B18A-F2CB0B71EEAC}"/>
              </a:ext>
            </a:extLst>
          </p:cNvPr>
          <p:cNvSpPr>
            <a:spLocks noGrp="1" noChangeArrowheads="1"/>
          </p:cNvSpPr>
          <p:nvPr>
            <p:ph type="sldNum" sz="quarter" idx="10"/>
          </p:nvPr>
        </p:nvSpPr>
        <p:spPr/>
        <p:txBody>
          <a:bodyPr/>
          <a:lstStyle>
            <a:lvl1pPr>
              <a:defRPr smtClean="0"/>
            </a:lvl1pPr>
          </a:lstStyle>
          <a:p>
            <a:pPr>
              <a:defRPr/>
            </a:pPr>
            <a:fld id="{062E7731-BDF4-4CDF-956B-986C0F0FED02}" type="slidenum">
              <a:rPr lang="en-US" altLang="zh-CN"/>
              <a:pPr>
                <a:defRPr/>
              </a:pPr>
              <a:t>‹#›</a:t>
            </a:fld>
            <a:endParaRPr lang="en-US" altLang="zh-CN"/>
          </a:p>
        </p:txBody>
      </p:sp>
      <p:sp>
        <p:nvSpPr>
          <p:cNvPr id="7" name="Rectangle 4">
            <a:extLst>
              <a:ext uri="{FF2B5EF4-FFF2-40B4-BE49-F238E27FC236}">
                <a16:creationId xmlns:a16="http://schemas.microsoft.com/office/drawing/2014/main" id="{44F32B1F-17A9-4ABD-A8BE-6A6EDF94888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9770298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34490394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5891961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700680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587603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9144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299200" y="1295400"/>
            <a:ext cx="5181600" cy="51054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92D15D41-2F97-4336-8C27-E0520AB94061}"/>
              </a:ext>
            </a:extLst>
          </p:cNvPr>
          <p:cNvSpPr>
            <a:spLocks noGrp="1" noChangeArrowheads="1"/>
          </p:cNvSpPr>
          <p:nvPr>
            <p:ph type="sldNum" sz="quarter" idx="10"/>
          </p:nvPr>
        </p:nvSpPr>
        <p:spPr/>
        <p:txBody>
          <a:bodyPr/>
          <a:lstStyle>
            <a:lvl1pPr>
              <a:defRPr smtClean="0"/>
            </a:lvl1pPr>
          </a:lstStyle>
          <a:p>
            <a:pPr>
              <a:defRPr/>
            </a:pPr>
            <a:fld id="{D78C4456-10F8-438D-9ECD-3E63227D17BC}" type="slidenum">
              <a:rPr lang="en-US" altLang="zh-CN"/>
              <a:pPr>
                <a:defRPr/>
              </a:pPr>
              <a:t>‹#›</a:t>
            </a:fld>
            <a:endParaRPr lang="en-US" altLang="zh-CN"/>
          </a:p>
        </p:txBody>
      </p:sp>
      <p:sp>
        <p:nvSpPr>
          <p:cNvPr id="7" name="Rectangle 4">
            <a:extLst>
              <a:ext uri="{FF2B5EF4-FFF2-40B4-BE49-F238E27FC236}">
                <a16:creationId xmlns:a16="http://schemas.microsoft.com/office/drawing/2014/main" id="{536375C6-51ED-4732-937C-005582646337}"/>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4835835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508206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6052529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6">
            <a:extLst>
              <a:ext uri="{FF2B5EF4-FFF2-40B4-BE49-F238E27FC236}">
                <a16:creationId xmlns:a16="http://schemas.microsoft.com/office/drawing/2014/main" id="{F9CA14FD-45E6-445A-88EC-152A570DA8AC}"/>
              </a:ext>
            </a:extLst>
          </p:cNvPr>
          <p:cNvSpPr>
            <a:spLocks noGrp="1" noChangeArrowheads="1"/>
          </p:cNvSpPr>
          <p:nvPr>
            <p:ph type="sldNum" sz="quarter" idx="10"/>
          </p:nvPr>
        </p:nvSpPr>
        <p:spPr/>
        <p:txBody>
          <a:bodyPr/>
          <a:lstStyle>
            <a:lvl1pPr>
              <a:defRPr smtClean="0"/>
            </a:lvl1pPr>
          </a:lstStyle>
          <a:p>
            <a:pPr>
              <a:defRPr/>
            </a:pPr>
            <a:fld id="{BF97CFE9-2A54-4E2E-AA0C-A1BB8013392A}" type="slidenum">
              <a:rPr lang="en-US" altLang="zh-CN"/>
              <a:pPr>
                <a:defRPr/>
              </a:pPr>
              <a:t>‹#›</a:t>
            </a:fld>
            <a:endParaRPr lang="en-US" altLang="zh-CN"/>
          </a:p>
        </p:txBody>
      </p:sp>
      <p:sp>
        <p:nvSpPr>
          <p:cNvPr id="6" name="Rectangle 4">
            <a:extLst>
              <a:ext uri="{FF2B5EF4-FFF2-40B4-BE49-F238E27FC236}">
                <a16:creationId xmlns:a16="http://schemas.microsoft.com/office/drawing/2014/main" id="{7C385EBD-61F2-4E23-A7E8-CC9EE78A218C}"/>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3794444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85103D3-C316-42D9-9FF5-FBAE328AA59D}"/>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竖排标题 1"/>
          <p:cNvSpPr>
            <a:spLocks noGrp="1"/>
          </p:cNvSpPr>
          <p:nvPr>
            <p:ph type="title" orient="vert"/>
          </p:nvPr>
        </p:nvSpPr>
        <p:spPr>
          <a:xfrm>
            <a:off x="8839200" y="171450"/>
            <a:ext cx="2641600" cy="622935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171450"/>
            <a:ext cx="7721600" cy="62293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Rectangle 6">
            <a:extLst>
              <a:ext uri="{FF2B5EF4-FFF2-40B4-BE49-F238E27FC236}">
                <a16:creationId xmlns:a16="http://schemas.microsoft.com/office/drawing/2014/main" id="{5F8542FB-452B-415F-AB3D-E7501DEFB98B}"/>
              </a:ext>
            </a:extLst>
          </p:cNvPr>
          <p:cNvSpPr>
            <a:spLocks noGrp="1" noChangeArrowheads="1"/>
          </p:cNvSpPr>
          <p:nvPr>
            <p:ph type="sldNum" sz="quarter" idx="10"/>
          </p:nvPr>
        </p:nvSpPr>
        <p:spPr/>
        <p:txBody>
          <a:bodyPr/>
          <a:lstStyle>
            <a:lvl1pPr>
              <a:defRPr smtClean="0"/>
            </a:lvl1pPr>
          </a:lstStyle>
          <a:p>
            <a:pPr>
              <a:defRPr/>
            </a:pPr>
            <a:fld id="{C844EBCE-B93E-471A-85F5-139E9D48B84B}" type="slidenum">
              <a:rPr lang="en-US" altLang="zh-CN"/>
              <a:pPr>
                <a:defRPr/>
              </a:pPr>
              <a:t>‹#›</a:t>
            </a:fld>
            <a:endParaRPr lang="en-US" altLang="zh-CN"/>
          </a:p>
        </p:txBody>
      </p:sp>
      <p:sp>
        <p:nvSpPr>
          <p:cNvPr id="7" name="Rectangle 4">
            <a:extLst>
              <a:ext uri="{FF2B5EF4-FFF2-40B4-BE49-F238E27FC236}">
                <a16:creationId xmlns:a16="http://schemas.microsoft.com/office/drawing/2014/main" id="{F0412D25-B3CD-49CD-BE1A-43D3752F5714}"/>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11415005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D19C8C3A-EB84-4BDE-A081-617EEE5B0E75}"/>
              </a:ext>
            </a:extLst>
          </p:cNvPr>
          <p:cNvSpPr>
            <a:spLocks noGrp="1"/>
          </p:cNvSpPr>
          <p:nvPr>
            <p:ph type="sldNum" sz="quarter" idx="10"/>
          </p:nvPr>
        </p:nvSpPr>
        <p:spPr>
          <a:xfrm>
            <a:off x="9017000" y="6448425"/>
            <a:ext cx="2743200" cy="365125"/>
          </a:xfrm>
        </p:spPr>
        <p:txBody>
          <a:bodyPr rtlCol="0" anchor="ctr"/>
          <a:lstStyle>
            <a:lvl1pPr algn="r">
              <a:defRPr sz="1200" smtClean="0">
                <a:solidFill>
                  <a:schemeClr val="tx1">
                    <a:tint val="75000"/>
                  </a:schemeClr>
                </a:solidFill>
              </a:defRPr>
            </a:lvl1pPr>
          </a:lstStyle>
          <a:p>
            <a:pPr>
              <a:defRPr/>
            </a:pPr>
            <a:fld id="{580F1E90-8401-4A4E-BF83-A179F7DEF592}" type="slidenum">
              <a:rPr lang="zh-CN" altLang="en-US"/>
              <a:pPr>
                <a:defRPr/>
              </a:pPr>
              <a:t>‹#›</a:t>
            </a:fld>
            <a:endParaRPr lang="zh-CN" altLang="en-US"/>
          </a:p>
        </p:txBody>
      </p:sp>
    </p:spTree>
    <p:extLst>
      <p:ext uri="{BB962C8B-B14F-4D97-AF65-F5344CB8AC3E}">
        <p14:creationId xmlns:p14="http://schemas.microsoft.com/office/powerpoint/2010/main" val="4907418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Rectangle 272">
            <a:extLst>
              <a:ext uri="{FF2B5EF4-FFF2-40B4-BE49-F238E27FC236}">
                <a16:creationId xmlns:a16="http://schemas.microsoft.com/office/drawing/2014/main" id="{4E1F33F7-BB6A-4719-B1F3-7ACF777D138D}"/>
              </a:ext>
            </a:extLst>
          </p:cNvPr>
          <p:cNvSpPr>
            <a:spLocks noChangeArrowheads="1"/>
          </p:cNvSpPr>
          <p:nvPr userDrawn="1"/>
        </p:nvSpPr>
        <p:spPr bwMode="gray">
          <a:xfrm>
            <a:off x="0" y="6105525"/>
            <a:ext cx="12192000" cy="762000"/>
          </a:xfrm>
          <a:prstGeom prst="rect">
            <a:avLst/>
          </a:prstGeom>
          <a:solidFill>
            <a:srgbClr val="89CA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3" name="Rectangle 271">
            <a:extLst>
              <a:ext uri="{FF2B5EF4-FFF2-40B4-BE49-F238E27FC236}">
                <a16:creationId xmlns:a16="http://schemas.microsoft.com/office/drawing/2014/main" id="{2381378E-FAE1-4616-AE65-2A8F3814DE1A}"/>
              </a:ext>
            </a:extLst>
          </p:cNvPr>
          <p:cNvSpPr>
            <a:spLocks noChangeArrowheads="1"/>
          </p:cNvSpPr>
          <p:nvPr userDrawn="1"/>
        </p:nvSpPr>
        <p:spPr bwMode="gray">
          <a:xfrm>
            <a:off x="0" y="0"/>
            <a:ext cx="12192000" cy="890588"/>
          </a:xfrm>
          <a:prstGeom prst="rect">
            <a:avLst/>
          </a:prstGeom>
          <a:solidFill>
            <a:srgbClr val="D9C21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sp>
        <p:nvSpPr>
          <p:cNvPr id="4" name="Rectangle 281">
            <a:extLst>
              <a:ext uri="{FF2B5EF4-FFF2-40B4-BE49-F238E27FC236}">
                <a16:creationId xmlns:a16="http://schemas.microsoft.com/office/drawing/2014/main" id="{5C2E3983-E015-4567-AA7B-63B9E4401980}"/>
              </a:ext>
            </a:extLst>
          </p:cNvPr>
          <p:cNvSpPr>
            <a:spLocks noChangeArrowheads="1"/>
          </p:cNvSpPr>
          <p:nvPr userDrawn="1"/>
        </p:nvSpPr>
        <p:spPr bwMode="gray">
          <a:xfrm>
            <a:off x="8481484" y="1028700"/>
            <a:ext cx="3649133" cy="50609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2"/>
                </a:solidFill>
                <a:latin typeface="Verdana" panose="020B0604030504040204" pitchFamily="34" charset="0"/>
                <a:ea typeface="HY견고딕"/>
                <a:cs typeface="HY견고딕"/>
              </a:defRPr>
            </a:lvl1pPr>
            <a:lvl2pPr marL="742950" indent="-285750">
              <a:defRPr>
                <a:solidFill>
                  <a:schemeClr val="tx2"/>
                </a:solidFill>
                <a:latin typeface="Verdana" panose="020B0604030504040204" pitchFamily="34" charset="0"/>
                <a:ea typeface="HY견고딕"/>
                <a:cs typeface="HY견고딕"/>
              </a:defRPr>
            </a:lvl2pPr>
            <a:lvl3pPr marL="1143000" indent="-228600">
              <a:defRPr>
                <a:solidFill>
                  <a:schemeClr val="tx2"/>
                </a:solidFill>
                <a:latin typeface="Verdana" panose="020B0604030504040204" pitchFamily="34" charset="0"/>
                <a:ea typeface="HY견고딕"/>
                <a:cs typeface="HY견고딕"/>
              </a:defRPr>
            </a:lvl3pPr>
            <a:lvl4pPr marL="1600200" indent="-228600">
              <a:defRPr>
                <a:solidFill>
                  <a:schemeClr val="tx2"/>
                </a:solidFill>
                <a:latin typeface="Verdana" panose="020B0604030504040204" pitchFamily="34" charset="0"/>
                <a:ea typeface="HY견고딕"/>
                <a:cs typeface="HY견고딕"/>
              </a:defRPr>
            </a:lvl4pPr>
            <a:lvl5pPr marL="2057400" indent="-228600">
              <a:defRPr>
                <a:solidFill>
                  <a:schemeClr val="tx2"/>
                </a:solidFill>
                <a:latin typeface="Verdana" panose="020B0604030504040204" pitchFamily="34" charset="0"/>
                <a:ea typeface="HY견고딕"/>
                <a:cs typeface="HY견고딕"/>
              </a:defRPr>
            </a:lvl5pPr>
            <a:lvl6pPr marL="25146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6pPr>
            <a:lvl7pPr marL="29718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7pPr>
            <a:lvl8pPr marL="34290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8pPr>
            <a:lvl9pPr marL="3886200" indent="-228600" eaLnBrk="0" fontAlgn="base" hangingPunct="0">
              <a:spcBef>
                <a:spcPct val="0"/>
              </a:spcBef>
              <a:spcAft>
                <a:spcPct val="0"/>
              </a:spcAft>
              <a:defRPr>
                <a:solidFill>
                  <a:schemeClr val="tx2"/>
                </a:solidFill>
                <a:latin typeface="Verdana" panose="020B0604030504040204" pitchFamily="34" charset="0"/>
                <a:ea typeface="HY견고딕"/>
                <a:cs typeface="HY견고딕"/>
              </a:defRPr>
            </a:lvl9pPr>
          </a:lstStyle>
          <a:p>
            <a:endParaRPr lang="zh-CN" altLang="en-US"/>
          </a:p>
        </p:txBody>
      </p:sp>
      <p:pic>
        <p:nvPicPr>
          <p:cNvPr id="5" name="图片 9">
            <a:extLst>
              <a:ext uri="{FF2B5EF4-FFF2-40B4-BE49-F238E27FC236}">
                <a16:creationId xmlns:a16="http://schemas.microsoft.com/office/drawing/2014/main" id="{43042E52-CD2A-42B6-89E9-48D7C29A1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584" y="1028700"/>
            <a:ext cx="714586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F3845B3A-BE04-4A04-B8A4-194E6F005F5D}"/>
              </a:ext>
            </a:extLst>
          </p:cNvPr>
          <p:cNvPicPr preferRelativeResize="0">
            <a:picLocks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69633" y="4337050"/>
            <a:ext cx="2305051"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9853226201446645823668.jpg">
            <a:extLst>
              <a:ext uri="{FF2B5EF4-FFF2-40B4-BE49-F238E27FC236}">
                <a16:creationId xmlns:a16="http://schemas.microsoft.com/office/drawing/2014/main" id="{346916E3-2D1D-4300-A738-A8795101E1FD}"/>
              </a:ext>
            </a:extLst>
          </p:cNvPr>
          <p:cNvPicPr preferRelativeResize="0">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53001" y="4346575"/>
            <a:ext cx="235161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图片 9">
            <a:extLst>
              <a:ext uri="{FF2B5EF4-FFF2-40B4-BE49-F238E27FC236}">
                <a16:creationId xmlns:a16="http://schemas.microsoft.com/office/drawing/2014/main" id="{4F9EC5DE-61F5-4B72-8CBB-C9D63A5474D0}"/>
              </a:ext>
            </a:extLst>
          </p:cNvPr>
          <p:cNvPicPr preferRelativeResize="0">
            <a:picLocks noChangeArrowheads="1"/>
          </p:cNvPicPr>
          <p:nvPr userDrawn="1"/>
        </p:nvPicPr>
        <p:blipFill>
          <a:blip r:embed="rId5">
            <a:extLst>
              <a:ext uri="{28A0092B-C50C-407E-A947-70E740481C1C}">
                <a14:useLocalDpi xmlns:a14="http://schemas.microsoft.com/office/drawing/2010/main" val="0"/>
              </a:ext>
            </a:extLst>
          </a:blip>
          <a:srcRect l="8949" t="12260" r="6953" b="16786"/>
          <a:stretch>
            <a:fillRect/>
          </a:stretch>
        </p:blipFill>
        <p:spPr bwMode="auto">
          <a:xfrm>
            <a:off x="137584" y="4346575"/>
            <a:ext cx="235373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
            <a:extLst>
              <a:ext uri="{FF2B5EF4-FFF2-40B4-BE49-F238E27FC236}">
                <a16:creationId xmlns:a16="http://schemas.microsoft.com/office/drawing/2014/main" id="{3DC743E7-0BDA-4EB2-A00F-2D298BEA7C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t="38869" r="51445" b="34410"/>
          <a:stretch>
            <a:fillRect/>
          </a:stretch>
        </p:blipFill>
        <p:spPr bwMode="auto">
          <a:xfrm>
            <a:off x="304801" y="158751"/>
            <a:ext cx="34163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7103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390651" y="349251"/>
            <a:ext cx="10464800" cy="792163"/>
          </a:xfrm>
        </p:spPr>
        <p:txBody>
          <a:bodyPr/>
          <a:lstStyle/>
          <a:p>
            <a:r>
              <a:rPr lang="zh-CN" altLang="en-US"/>
              <a:t>单击此处编辑母版标题样式</a:t>
            </a:r>
          </a:p>
        </p:txBody>
      </p:sp>
      <p:sp>
        <p:nvSpPr>
          <p:cNvPr id="3" name="表格占位符 2"/>
          <p:cNvSpPr>
            <a:spLocks noGrp="1"/>
          </p:cNvSpPr>
          <p:nvPr>
            <p:ph type="tbl" idx="1"/>
          </p:nvPr>
        </p:nvSpPr>
        <p:spPr>
          <a:xfrm>
            <a:off x="609600" y="1628776"/>
            <a:ext cx="10972800" cy="4695825"/>
          </a:xfrm>
        </p:spPr>
        <p:txBody>
          <a:bodyPr>
            <a:normAutofit/>
          </a:bodyPr>
          <a:lstStyle/>
          <a:p>
            <a:pPr lvl="0"/>
            <a:endParaRPr lang="zh-CN" altLang="en-US" noProof="0"/>
          </a:p>
        </p:txBody>
      </p:sp>
      <p:sp>
        <p:nvSpPr>
          <p:cNvPr id="4" name="Rectangle 24">
            <a:extLst>
              <a:ext uri="{FF2B5EF4-FFF2-40B4-BE49-F238E27FC236}">
                <a16:creationId xmlns:a16="http://schemas.microsoft.com/office/drawing/2014/main" id="{09057A5F-B37B-4594-9C4A-8317A9EDE4F8}"/>
              </a:ext>
            </a:extLst>
          </p:cNvPr>
          <p:cNvSpPr>
            <a:spLocks noGrp="1" noChangeArrowheads="1"/>
          </p:cNvSpPr>
          <p:nvPr>
            <p:ph type="ftr" sz="quarter" idx="10"/>
          </p:nvPr>
        </p:nvSpPr>
        <p:spPr>
          <a:xfrm>
            <a:off x="1219200" y="6172200"/>
            <a:ext cx="5283200" cy="457200"/>
          </a:xfrm>
        </p:spPr>
        <p:txBody>
          <a:bodyPr/>
          <a:lstStyle>
            <a:lvl1pPr>
              <a:defRPr>
                <a:ea typeface="华文新魏" panose="02010800040101010101" pitchFamily="2" charset="-122"/>
              </a:defRPr>
            </a:lvl1pPr>
          </a:lstStyle>
          <a:p>
            <a:pPr>
              <a:defRPr/>
            </a:pPr>
            <a:endParaRPr lang="en-US" altLang="ko-KR">
              <a:ea typeface="Malgun Gothic" panose="020B0503020000020004" pitchFamily="34" charset="-127"/>
            </a:endParaRPr>
          </a:p>
        </p:txBody>
      </p:sp>
      <p:sp>
        <p:nvSpPr>
          <p:cNvPr id="5" name="Rectangle 25">
            <a:extLst>
              <a:ext uri="{FF2B5EF4-FFF2-40B4-BE49-F238E27FC236}">
                <a16:creationId xmlns:a16="http://schemas.microsoft.com/office/drawing/2014/main" id="{7EDD5A07-7BFD-4A4E-A9EF-A0FA9AF76A91}"/>
              </a:ext>
            </a:extLst>
          </p:cNvPr>
          <p:cNvSpPr>
            <a:spLocks noGrp="1" noChangeArrowheads="1"/>
          </p:cNvSpPr>
          <p:nvPr>
            <p:ph type="sldNum" sz="quarter" idx="11"/>
          </p:nvPr>
        </p:nvSpPr>
        <p:spPr/>
        <p:txBody>
          <a:bodyPr/>
          <a:lstStyle>
            <a:lvl1pPr>
              <a:defRPr/>
            </a:lvl1pPr>
          </a:lstStyle>
          <a:p>
            <a:fld id="{1C27986C-E022-48E2-875E-2CCE2E2D4CB0}" type="slidenum">
              <a:rPr lang="ko-KR" altLang="en-US"/>
              <a:pPr/>
              <a:t>‹#›</a:t>
            </a:fld>
            <a:endParaRPr lang="en-US" altLang="ko-KR"/>
          </a:p>
        </p:txBody>
      </p:sp>
    </p:spTree>
    <p:extLst>
      <p:ext uri="{BB962C8B-B14F-4D97-AF65-F5344CB8AC3E}">
        <p14:creationId xmlns:p14="http://schemas.microsoft.com/office/powerpoint/2010/main" val="1479433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图表占位符 2"/>
          <p:cNvSpPr>
            <a:spLocks noGrp="1"/>
          </p:cNvSpPr>
          <p:nvPr>
            <p:ph type="chart" idx="1"/>
          </p:nvPr>
        </p:nvSpPr>
        <p:spPr>
          <a:xfrm>
            <a:off x="914400" y="2147888"/>
            <a:ext cx="10363200" cy="4114800"/>
          </a:xfrm>
        </p:spPr>
        <p:txBody>
          <a:bodyPr/>
          <a:lstStyle/>
          <a:p>
            <a:pPr lvl="0"/>
            <a:endParaRPr lang="zh-CN" altLang="en-US" noProof="0"/>
          </a:p>
        </p:txBody>
      </p:sp>
      <p:sp>
        <p:nvSpPr>
          <p:cNvPr id="4" name="Rectangle 4">
            <a:extLst>
              <a:ext uri="{FF2B5EF4-FFF2-40B4-BE49-F238E27FC236}">
                <a16:creationId xmlns:a16="http://schemas.microsoft.com/office/drawing/2014/main" id="{4FD5D612-3EC0-401B-9A49-E445AB60640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99B77E42-CD53-4F63-B418-E352CE9F6D5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867CC993-AA76-4109-A24F-D7346F388D9B}"/>
              </a:ext>
            </a:extLst>
          </p:cNvPr>
          <p:cNvSpPr>
            <a:spLocks noGrp="1" noChangeArrowheads="1"/>
          </p:cNvSpPr>
          <p:nvPr>
            <p:ph type="sldNum" sz="quarter" idx="12"/>
          </p:nvPr>
        </p:nvSpPr>
        <p:spPr>
          <a:ln/>
        </p:spPr>
        <p:txBody>
          <a:bodyPr/>
          <a:lstStyle>
            <a:lvl1pPr>
              <a:defRPr/>
            </a:lvl1pPr>
          </a:lstStyle>
          <a:p>
            <a:fld id="{62AED0CB-711A-4C47-B8E9-F04B01BF8171}" type="slidenum">
              <a:rPr lang="en-US" altLang="zh-CN"/>
              <a:pPr/>
              <a:t>‹#›</a:t>
            </a:fld>
            <a:endParaRPr lang="en-US" altLang="zh-CN"/>
          </a:p>
        </p:txBody>
      </p:sp>
    </p:spTree>
    <p:extLst>
      <p:ext uri="{BB962C8B-B14F-4D97-AF65-F5344CB8AC3E}">
        <p14:creationId xmlns:p14="http://schemas.microsoft.com/office/powerpoint/2010/main" val="376659231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930400" y="304800"/>
            <a:ext cx="9753600" cy="533400"/>
          </a:xfrm>
        </p:spPr>
        <p:txBody>
          <a:bodyPr/>
          <a:lstStyle/>
          <a:p>
            <a:r>
              <a:rPr lang="zh-CN" altLang="en-US"/>
              <a:t>单击此处编辑母版标题样式</a:t>
            </a:r>
          </a:p>
        </p:txBody>
      </p:sp>
      <p:sp>
        <p:nvSpPr>
          <p:cNvPr id="3" name="内容占位符 2"/>
          <p:cNvSpPr>
            <a:spLocks noGrp="1"/>
          </p:cNvSpPr>
          <p:nvPr>
            <p:ph sz="quarter" idx="1"/>
          </p:nvPr>
        </p:nvSpPr>
        <p:spPr>
          <a:xfrm>
            <a:off x="9144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97600" y="21478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9144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6197600" y="4281488"/>
            <a:ext cx="5080000" cy="1981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id="{B77CA8B2-F04B-4468-926D-C8491B34885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7AFEE78A-CD97-488D-85FB-2E1D458BC7C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D8B2EC8-047D-4557-87C2-D06FBD3C4352}"/>
              </a:ext>
            </a:extLst>
          </p:cNvPr>
          <p:cNvSpPr>
            <a:spLocks noGrp="1" noChangeArrowheads="1"/>
          </p:cNvSpPr>
          <p:nvPr>
            <p:ph type="sldNum" sz="quarter" idx="12"/>
          </p:nvPr>
        </p:nvSpPr>
        <p:spPr>
          <a:ln/>
        </p:spPr>
        <p:txBody>
          <a:bodyPr/>
          <a:lstStyle>
            <a:lvl1pPr>
              <a:defRPr/>
            </a:lvl1pPr>
          </a:lstStyle>
          <a:p>
            <a:fld id="{7F8C5434-7639-41E3-A985-6C99EDD69C78}" type="slidenum">
              <a:rPr lang="en-US" altLang="zh-CN"/>
              <a:pPr/>
              <a:t>‹#›</a:t>
            </a:fld>
            <a:endParaRPr lang="en-US" altLang="zh-CN"/>
          </a:p>
        </p:txBody>
      </p:sp>
    </p:spTree>
    <p:extLst>
      <p:ext uri="{BB962C8B-B14F-4D97-AF65-F5344CB8AC3E}">
        <p14:creationId xmlns:p14="http://schemas.microsoft.com/office/powerpoint/2010/main" val="251874536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30400" y="304800"/>
            <a:ext cx="9753600" cy="533400"/>
          </a:xfrm>
        </p:spPr>
        <p:txBody>
          <a:bodyPr/>
          <a:lstStyle/>
          <a:p>
            <a:r>
              <a:rPr lang="zh-CN" altLang="en-US"/>
              <a:t>单击此处编辑母版标题样式</a:t>
            </a:r>
          </a:p>
        </p:txBody>
      </p:sp>
      <p:sp>
        <p:nvSpPr>
          <p:cNvPr id="3" name="文本占位符 2"/>
          <p:cNvSpPr>
            <a:spLocks noGrp="1"/>
          </p:cNvSpPr>
          <p:nvPr>
            <p:ph type="body" sz="half" idx="1"/>
          </p:nvPr>
        </p:nvSpPr>
        <p:spPr>
          <a:xfrm>
            <a:off x="9144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2147888"/>
            <a:ext cx="508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id="{C01AEB52-B7AF-47C2-A757-9A9E1CA3469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9C7C1F16-A369-46B7-87A6-BAC8D3AA6CF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A9B6C66F-DB20-4E65-AE78-B7F09E3A5711}"/>
              </a:ext>
            </a:extLst>
          </p:cNvPr>
          <p:cNvSpPr>
            <a:spLocks noGrp="1" noChangeArrowheads="1"/>
          </p:cNvSpPr>
          <p:nvPr>
            <p:ph type="sldNum" sz="quarter" idx="12"/>
          </p:nvPr>
        </p:nvSpPr>
        <p:spPr>
          <a:ln/>
        </p:spPr>
        <p:txBody>
          <a:bodyPr/>
          <a:lstStyle>
            <a:lvl1pPr>
              <a:defRPr/>
            </a:lvl1pPr>
          </a:lstStyle>
          <a:p>
            <a:fld id="{2DBEDD43-1D16-493A-AD9F-806EFF91D1CA}" type="slidenum">
              <a:rPr lang="en-US" altLang="zh-CN"/>
              <a:pPr/>
              <a:t>‹#›</a:t>
            </a:fld>
            <a:endParaRPr lang="en-US" altLang="zh-CN"/>
          </a:p>
        </p:txBody>
      </p:sp>
    </p:spTree>
    <p:extLst>
      <p:ext uri="{BB962C8B-B14F-4D97-AF65-F5344CB8AC3E}">
        <p14:creationId xmlns:p14="http://schemas.microsoft.com/office/powerpoint/2010/main" val="39421400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FBBC3585-138A-4AA3-BE00-22AA915EA8E9}"/>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t>单击此处编辑母版标题样式</a:t>
            </a:r>
          </a:p>
        </p:txBody>
      </p:sp>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9" name="Rectangle 6">
            <a:extLst>
              <a:ext uri="{FF2B5EF4-FFF2-40B4-BE49-F238E27FC236}">
                <a16:creationId xmlns:a16="http://schemas.microsoft.com/office/drawing/2014/main" id="{115F85C1-759F-4000-BA68-5EE44879DE04}"/>
              </a:ext>
            </a:extLst>
          </p:cNvPr>
          <p:cNvSpPr>
            <a:spLocks noGrp="1" noChangeArrowheads="1"/>
          </p:cNvSpPr>
          <p:nvPr>
            <p:ph type="sldNum" sz="quarter" idx="10"/>
          </p:nvPr>
        </p:nvSpPr>
        <p:spPr/>
        <p:txBody>
          <a:bodyPr/>
          <a:lstStyle>
            <a:lvl1pPr>
              <a:defRPr smtClean="0"/>
            </a:lvl1pPr>
          </a:lstStyle>
          <a:p>
            <a:pPr>
              <a:defRPr/>
            </a:pPr>
            <a:fld id="{D46781AE-9D7A-4A3A-A965-634B17790057}" type="slidenum">
              <a:rPr lang="en-US" altLang="zh-CN"/>
              <a:pPr>
                <a:defRPr/>
              </a:pPr>
              <a:t>‹#›</a:t>
            </a:fld>
            <a:endParaRPr lang="en-US" altLang="zh-CN"/>
          </a:p>
        </p:txBody>
      </p:sp>
      <p:sp>
        <p:nvSpPr>
          <p:cNvPr id="10" name="Rectangle 4">
            <a:extLst>
              <a:ext uri="{FF2B5EF4-FFF2-40B4-BE49-F238E27FC236}">
                <a16:creationId xmlns:a16="http://schemas.microsoft.com/office/drawing/2014/main" id="{1711FDA9-5605-4CC3-9136-98144388D26F}"/>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18275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4" name="Rectangle 6">
            <a:extLst>
              <a:ext uri="{FF2B5EF4-FFF2-40B4-BE49-F238E27FC236}">
                <a16:creationId xmlns:a16="http://schemas.microsoft.com/office/drawing/2014/main" id="{15E47997-9DDB-4295-81BE-E941D75EF733}"/>
              </a:ext>
            </a:extLst>
          </p:cNvPr>
          <p:cNvSpPr>
            <a:spLocks noGrp="1" noChangeArrowheads="1"/>
          </p:cNvSpPr>
          <p:nvPr>
            <p:ph type="sldNum" sz="quarter" idx="10"/>
          </p:nvPr>
        </p:nvSpPr>
        <p:spPr/>
        <p:txBody>
          <a:bodyPr/>
          <a:lstStyle>
            <a:lvl1pPr>
              <a:defRPr smtClean="0"/>
            </a:lvl1pPr>
          </a:lstStyle>
          <a:p>
            <a:pPr>
              <a:defRPr/>
            </a:pPr>
            <a:fld id="{322E2876-3440-44F1-BF19-68575476F43C}" type="slidenum">
              <a:rPr lang="en-US" altLang="zh-CN"/>
              <a:pPr>
                <a:defRPr/>
              </a:pPr>
              <a:t>‹#›</a:t>
            </a:fld>
            <a:endParaRPr lang="en-US" altLang="zh-CN"/>
          </a:p>
        </p:txBody>
      </p:sp>
      <p:sp>
        <p:nvSpPr>
          <p:cNvPr id="5" name="Rectangle 4">
            <a:extLst>
              <a:ext uri="{FF2B5EF4-FFF2-40B4-BE49-F238E27FC236}">
                <a16:creationId xmlns:a16="http://schemas.microsoft.com/office/drawing/2014/main" id="{0EF1AC13-017E-4FD4-874C-2B0081F9B801}"/>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58359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7" name="标题 1"/>
          <p:cNvSpPr>
            <a:spLocks noGrp="1"/>
          </p:cNvSpPr>
          <p:nvPr>
            <p:ph type="title"/>
          </p:nvPr>
        </p:nvSpPr>
        <p:spPr>
          <a:xfrm>
            <a:off x="1828800" y="171450"/>
            <a:ext cx="9448800" cy="487363"/>
          </a:xfrm>
        </p:spPr>
        <p:txBody>
          <a:bodyPr/>
          <a:lstStyle/>
          <a:p>
            <a:r>
              <a:rPr lang="zh-CN" altLang="en-US"/>
              <a:t>单击此处编辑母版标题样式</a:t>
            </a:r>
          </a:p>
        </p:txBody>
      </p:sp>
      <p:sp>
        <p:nvSpPr>
          <p:cNvPr id="5" name="Rectangle 6">
            <a:extLst>
              <a:ext uri="{FF2B5EF4-FFF2-40B4-BE49-F238E27FC236}">
                <a16:creationId xmlns:a16="http://schemas.microsoft.com/office/drawing/2014/main" id="{27EBDE47-BBA9-4D58-8C42-1FCCAAAF3CC1}"/>
              </a:ext>
            </a:extLst>
          </p:cNvPr>
          <p:cNvSpPr>
            <a:spLocks noGrp="1" noChangeArrowheads="1"/>
          </p:cNvSpPr>
          <p:nvPr>
            <p:ph type="sldNum" sz="quarter" idx="10"/>
          </p:nvPr>
        </p:nvSpPr>
        <p:spPr/>
        <p:txBody>
          <a:bodyPr/>
          <a:lstStyle>
            <a:lvl1pPr>
              <a:defRPr smtClean="0"/>
            </a:lvl1pPr>
          </a:lstStyle>
          <a:p>
            <a:pPr>
              <a:defRPr/>
            </a:pPr>
            <a:fld id="{7AE64243-DDB2-45F0-AE7E-3121FB12EF5C}" type="slidenum">
              <a:rPr lang="en-US" altLang="zh-CN"/>
              <a:pPr>
                <a:defRPr/>
              </a:pPr>
              <a:t>‹#›</a:t>
            </a:fld>
            <a:endParaRPr lang="en-US" altLang="zh-CN"/>
          </a:p>
        </p:txBody>
      </p:sp>
      <p:sp>
        <p:nvSpPr>
          <p:cNvPr id="6" name="Rectangle 4">
            <a:extLst>
              <a:ext uri="{FF2B5EF4-FFF2-40B4-BE49-F238E27FC236}">
                <a16:creationId xmlns:a16="http://schemas.microsoft.com/office/drawing/2014/main" id="{120C2A59-9E6A-4C8B-8FF3-5B265F490348}"/>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7415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FDAD377D-96FB-41C3-AD23-FB8D72F9F854}"/>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dirty="0">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E30A55D8-DF1D-4BFB-A2EB-772EA84A9CC0}"/>
              </a:ext>
            </a:extLst>
          </p:cNvPr>
          <p:cNvSpPr>
            <a:spLocks noGrp="1" noChangeArrowheads="1"/>
          </p:cNvSpPr>
          <p:nvPr>
            <p:ph type="sldNum" sz="quarter" idx="10"/>
          </p:nvPr>
        </p:nvSpPr>
        <p:spPr/>
        <p:txBody>
          <a:bodyPr/>
          <a:lstStyle>
            <a:lvl1pPr>
              <a:defRPr smtClean="0"/>
            </a:lvl1pPr>
          </a:lstStyle>
          <a:p>
            <a:pPr>
              <a:defRPr/>
            </a:pPr>
            <a:fld id="{CAC96849-E0B2-4C64-B818-A14D1BEF297F}" type="slidenum">
              <a:rPr lang="en-US" altLang="zh-CN"/>
              <a:pPr>
                <a:defRPr/>
              </a:pPr>
              <a:t>‹#›</a:t>
            </a:fld>
            <a:endParaRPr lang="en-US" altLang="zh-CN"/>
          </a:p>
        </p:txBody>
      </p:sp>
      <p:sp>
        <p:nvSpPr>
          <p:cNvPr id="8" name="Rectangle 4">
            <a:extLst>
              <a:ext uri="{FF2B5EF4-FFF2-40B4-BE49-F238E27FC236}">
                <a16:creationId xmlns:a16="http://schemas.microsoft.com/office/drawing/2014/main" id="{8061B746-8FB0-4C2F-AB54-9853C4ACE56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419060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9C702097-52F7-4478-A173-9272A119025E}"/>
              </a:ext>
            </a:extLst>
          </p:cNvPr>
          <p:cNvSpPr txBox="1">
            <a:spLocks/>
          </p:cNvSpPr>
          <p:nvPr userDrawn="1"/>
        </p:nvSpPr>
        <p:spPr bwMode="gray">
          <a:xfrm>
            <a:off x="1828800" y="171450"/>
            <a:ext cx="9448800" cy="487363"/>
          </a:xfrm>
          <a:prstGeom prst="rect">
            <a:avLst/>
          </a:prstGeom>
          <a:noFill/>
          <a:ln>
            <a:noFill/>
          </a:ln>
          <a:effectLst/>
        </p:spPr>
        <p:txBody>
          <a:bodyPr anchor="ctr"/>
          <a:lstStyle>
            <a:lvl1pPr algn="l" rtl="0" eaLnBrk="0" fontAlgn="base" hangingPunct="0">
              <a:spcBef>
                <a:spcPct val="0"/>
              </a:spcBef>
              <a:spcAft>
                <a:spcPct val="0"/>
              </a:spcAft>
              <a:defRPr sz="3600" kern="1200">
                <a:solidFill>
                  <a:schemeClr val="bg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3600">
                <a:solidFill>
                  <a:schemeClr val="bg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pPr>
              <a:defRPr/>
            </a:pPr>
            <a:r>
              <a:rPr lang="zh-CN" altLang="en-US">
                <a:solidFill>
                  <a:schemeClr val="tx1"/>
                </a:solidFill>
              </a:rPr>
              <a:t>单击此处编辑母版标题样式</a:t>
            </a:r>
          </a:p>
        </p:txBody>
      </p:sp>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7" name="Rectangle 6">
            <a:extLst>
              <a:ext uri="{FF2B5EF4-FFF2-40B4-BE49-F238E27FC236}">
                <a16:creationId xmlns:a16="http://schemas.microsoft.com/office/drawing/2014/main" id="{874DC0D5-8BDD-45E7-BCE5-BE029C464F21}"/>
              </a:ext>
            </a:extLst>
          </p:cNvPr>
          <p:cNvSpPr>
            <a:spLocks noGrp="1" noChangeArrowheads="1"/>
          </p:cNvSpPr>
          <p:nvPr>
            <p:ph type="sldNum" sz="quarter" idx="10"/>
          </p:nvPr>
        </p:nvSpPr>
        <p:spPr/>
        <p:txBody>
          <a:bodyPr/>
          <a:lstStyle>
            <a:lvl1pPr>
              <a:defRPr smtClean="0"/>
            </a:lvl1pPr>
          </a:lstStyle>
          <a:p>
            <a:pPr>
              <a:defRPr/>
            </a:pPr>
            <a:fld id="{84D49FE5-E243-405D-A422-B9CE2A1AF734}" type="slidenum">
              <a:rPr lang="en-US" altLang="zh-CN"/>
              <a:pPr>
                <a:defRPr/>
              </a:pPr>
              <a:t>‹#›</a:t>
            </a:fld>
            <a:endParaRPr lang="en-US" altLang="zh-CN"/>
          </a:p>
        </p:txBody>
      </p:sp>
      <p:sp>
        <p:nvSpPr>
          <p:cNvPr id="8" name="Rectangle 4">
            <a:extLst>
              <a:ext uri="{FF2B5EF4-FFF2-40B4-BE49-F238E27FC236}">
                <a16:creationId xmlns:a16="http://schemas.microsoft.com/office/drawing/2014/main" id="{5C4CB5F2-2B55-4937-ACF8-11B1785DD679}"/>
              </a:ext>
            </a:extLst>
          </p:cNvPr>
          <p:cNvSpPr>
            <a:spLocks noGrp="1" noChangeArrowheads="1"/>
          </p:cNvSpPr>
          <p:nvPr>
            <p:ph type="dt" sz="half" idx="11"/>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88748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1.jpe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133">
            <a:extLst>
              <a:ext uri="{FF2B5EF4-FFF2-40B4-BE49-F238E27FC236}">
                <a16:creationId xmlns:a16="http://schemas.microsoft.com/office/drawing/2014/main" id="{6E8C0DEC-3C73-4464-B49C-33D9149E1AB1}"/>
              </a:ext>
            </a:extLst>
          </p:cNvPr>
          <p:cNvSpPr>
            <a:spLocks noChangeArrowheads="1"/>
          </p:cNvSpPr>
          <p:nvPr userDrawn="1"/>
        </p:nvSpPr>
        <p:spPr bwMode="gray">
          <a:xfrm>
            <a:off x="0" y="0"/>
            <a:ext cx="12192000" cy="792163"/>
          </a:xfrm>
          <a:prstGeom prst="rect">
            <a:avLst/>
          </a:prstGeom>
          <a:solidFill>
            <a:schemeClr val="accent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zh-CN" altLang="zh-CN" dirty="0">
              <a:ea typeface="宋体" panose="02010600030101010101" pitchFamily="2" charset="-122"/>
            </a:endParaRPr>
          </a:p>
        </p:txBody>
      </p:sp>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pic>
        <p:nvPicPr>
          <p:cNvPr id="14" name="图片 13">
            <a:extLst>
              <a:ext uri="{FF2B5EF4-FFF2-40B4-BE49-F238E27FC236}">
                <a16:creationId xmlns:a16="http://schemas.microsoft.com/office/drawing/2014/main" id="{3BDBC82F-C815-4DF9-8870-46A81E086845}"/>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r="3646" b="6624"/>
          <a:stretch/>
        </p:blipFill>
        <p:spPr>
          <a:xfrm>
            <a:off x="0" y="163"/>
            <a:ext cx="1090243" cy="792000"/>
          </a:xfrm>
          <a:prstGeom prst="rect">
            <a:avLst/>
          </a:prstGeom>
          <a:effectLst>
            <a:softEdge rad="31750"/>
          </a:effectLst>
        </p:spPr>
      </p:pic>
    </p:spTree>
    <p:extLst>
      <p:ext uri="{BB962C8B-B14F-4D97-AF65-F5344CB8AC3E}">
        <p14:creationId xmlns:p14="http://schemas.microsoft.com/office/powerpoint/2010/main" val="764029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Lst>
  <p:hf sldNum="0"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9" name="Rectangle 272">
            <a:extLst>
              <a:ext uri="{FF2B5EF4-FFF2-40B4-BE49-F238E27FC236}">
                <a16:creationId xmlns:a16="http://schemas.microsoft.com/office/drawing/2014/main" id="{D93DD53D-5B9C-4A0C-8D0F-53DAA0482660}"/>
              </a:ext>
            </a:extLst>
          </p:cNvPr>
          <p:cNvSpPr>
            <a:spLocks noChangeArrowheads="1"/>
          </p:cNvSpPr>
          <p:nvPr userDrawn="1"/>
        </p:nvSpPr>
        <p:spPr bwMode="gray">
          <a:xfrm>
            <a:off x="0" y="7064"/>
            <a:ext cx="12192000" cy="792000"/>
          </a:xfrm>
          <a:prstGeom prst="rect">
            <a:avLst/>
          </a:prstGeom>
          <a:solidFill>
            <a:schemeClr val="accent1"/>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4" name="图片 3">
            <a:extLst>
              <a:ext uri="{FF2B5EF4-FFF2-40B4-BE49-F238E27FC236}">
                <a16:creationId xmlns:a16="http://schemas.microsoft.com/office/drawing/2014/main" id="{E7F14BDA-D300-417D-8719-DD8AADB1762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r="3646" b="6624"/>
          <a:stretch/>
        </p:blipFill>
        <p:spPr>
          <a:xfrm>
            <a:off x="0" y="0"/>
            <a:ext cx="1090243" cy="792000"/>
          </a:xfrm>
          <a:prstGeom prst="rect">
            <a:avLst/>
          </a:prstGeom>
          <a:effectLst>
            <a:softEdge rad="31750"/>
          </a:effectLst>
        </p:spPr>
      </p:pic>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spTree>
    <p:extLst>
      <p:ext uri="{BB962C8B-B14F-4D97-AF65-F5344CB8AC3E}">
        <p14:creationId xmlns:p14="http://schemas.microsoft.com/office/powerpoint/2010/main" val="33301108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1" name="Freeform 126">
            <a:extLst>
              <a:ext uri="{FF2B5EF4-FFF2-40B4-BE49-F238E27FC236}">
                <a16:creationId xmlns:a16="http://schemas.microsoft.com/office/drawing/2014/main" id="{77685E8D-F477-435B-B8B6-3945474005E7}"/>
              </a:ext>
            </a:extLst>
          </p:cNvPr>
          <p:cNvSpPr>
            <a:spLocks/>
          </p:cNvSpPr>
          <p:nvPr/>
        </p:nvSpPr>
        <p:spPr bwMode="gray">
          <a:xfrm>
            <a:off x="-17463" y="342900"/>
            <a:ext cx="8043863" cy="679450"/>
          </a:xfrm>
          <a:custGeom>
            <a:avLst/>
            <a:gdLst>
              <a:gd name="T0" fmla="*/ 0 w 3800"/>
              <a:gd name="T1" fmla="*/ 0 h 428"/>
              <a:gd name="T2" fmla="*/ 2147483646 w 3800"/>
              <a:gd name="T3" fmla="*/ 0 h 428"/>
              <a:gd name="T4" fmla="*/ 2147483646 w 3800"/>
              <a:gd name="T5" fmla="*/ 2147483646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2" name="Rectangle 3">
            <a:extLst>
              <a:ext uri="{FF2B5EF4-FFF2-40B4-BE49-F238E27FC236}">
                <a16:creationId xmlns:a16="http://schemas.microsoft.com/office/drawing/2014/main" id="{C68142B6-C0EA-4842-87D4-0DBA129B2FBA}"/>
              </a:ext>
            </a:extLst>
          </p:cNvPr>
          <p:cNvSpPr>
            <a:spLocks noGrp="1" noChangeArrowheads="1"/>
          </p:cNvSpPr>
          <p:nvPr>
            <p:ph type="body" idx="1"/>
          </p:nvPr>
        </p:nvSpPr>
        <p:spPr bwMode="black">
          <a:xfrm>
            <a:off x="920750" y="136525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altLang="zh-CN" dirty="0"/>
          </a:p>
        </p:txBody>
      </p:sp>
      <p:sp>
        <p:nvSpPr>
          <p:cNvPr id="1030" name="Rectangle 6">
            <a:extLst>
              <a:ext uri="{FF2B5EF4-FFF2-40B4-BE49-F238E27FC236}">
                <a16:creationId xmlns:a16="http://schemas.microsoft.com/office/drawing/2014/main" id="{3B0F375E-6A35-4769-97EF-878424860ECF}"/>
              </a:ext>
            </a:extLst>
          </p:cNvPr>
          <p:cNvSpPr>
            <a:spLocks noGrp="1" noChangeArrowheads="1"/>
          </p:cNvSpPr>
          <p:nvPr>
            <p:ph type="sldNum" sz="quarter" idx="4"/>
          </p:nvPr>
        </p:nvSpPr>
        <p:spPr bwMode="gray">
          <a:xfrm>
            <a:off x="11017250" y="6507163"/>
            <a:ext cx="1117600" cy="261937"/>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smtClean="0">
                <a:ea typeface="宋体" panose="02010600030101010101" pitchFamily="2" charset="-122"/>
              </a:defRPr>
            </a:lvl1pPr>
          </a:lstStyle>
          <a:p>
            <a:pPr>
              <a:defRPr/>
            </a:pPr>
            <a:fld id="{BBA0EB4C-6953-4261-9191-5677DBD026DC}" type="slidenum">
              <a:rPr lang="en-US" altLang="zh-CN"/>
              <a:pPr>
                <a:defRPr/>
              </a:pPr>
              <a:t>‹#›</a:t>
            </a:fld>
            <a:endParaRPr lang="en-US" altLang="zh-CN"/>
          </a:p>
        </p:txBody>
      </p:sp>
      <p:sp>
        <p:nvSpPr>
          <p:cNvPr id="1028" name="Rectangle 4">
            <a:extLst>
              <a:ext uri="{FF2B5EF4-FFF2-40B4-BE49-F238E27FC236}">
                <a16:creationId xmlns:a16="http://schemas.microsoft.com/office/drawing/2014/main" id="{23DD785E-1EF3-4813-AC7C-EA9C64DAFBCC}"/>
              </a:ext>
            </a:extLst>
          </p:cNvPr>
          <p:cNvSpPr>
            <a:spLocks noGrp="1" noChangeArrowheads="1"/>
          </p:cNvSpPr>
          <p:nvPr>
            <p:ph type="dt" sz="half" idx="2"/>
          </p:nvPr>
        </p:nvSpPr>
        <p:spPr bwMode="gray">
          <a:xfrm>
            <a:off x="508000" y="6505575"/>
            <a:ext cx="2540000" cy="26193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000">
                <a:latin typeface="+mn-lt"/>
                <a:ea typeface="宋体" panose="02010600030101010101" pitchFamily="2" charset="-122"/>
              </a:defRPr>
            </a:lvl1pPr>
          </a:lstStyle>
          <a:p>
            <a:pPr>
              <a:defRPr/>
            </a:pPr>
            <a:endParaRPr lang="en-US" altLang="zh-CN"/>
          </a:p>
        </p:txBody>
      </p:sp>
      <p:sp>
        <p:nvSpPr>
          <p:cNvPr id="2055" name="Rectangle 2">
            <a:extLst>
              <a:ext uri="{FF2B5EF4-FFF2-40B4-BE49-F238E27FC236}">
                <a16:creationId xmlns:a16="http://schemas.microsoft.com/office/drawing/2014/main" id="{240E974B-A0CA-4CE6-BB24-89AD484394E1}"/>
              </a:ext>
            </a:extLst>
          </p:cNvPr>
          <p:cNvSpPr>
            <a:spLocks noGrp="1" noChangeArrowheads="1"/>
          </p:cNvSpPr>
          <p:nvPr>
            <p:ph type="title"/>
          </p:nvPr>
        </p:nvSpPr>
        <p:spPr bwMode="gray">
          <a:xfrm>
            <a:off x="1309688" y="147638"/>
            <a:ext cx="9448800" cy="487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endParaRPr lang="en-US" altLang="zh-CN" dirty="0"/>
          </a:p>
        </p:txBody>
      </p:sp>
    </p:spTree>
    <p:extLst>
      <p:ext uri="{BB962C8B-B14F-4D97-AF65-F5344CB8AC3E}">
        <p14:creationId xmlns:p14="http://schemas.microsoft.com/office/powerpoint/2010/main" val="33240251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sldNum="0" hdr="0" ftr="0" dt="0"/>
  <p:txStyles>
    <p:title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0.jpeg"/><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oleObject" Target="../embeddings/oleObject1.bin"/><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8.jpe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http://www.southcn.com/tech/kp/kptk/200310270923_460618.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1.jpeg"/><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5.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7.xml"/><Relationship Id="rId1" Type="http://schemas.openxmlformats.org/officeDocument/2006/relationships/slideLayout" Target="../slideLayouts/slideLayout44.xml"/><Relationship Id="rId5" Type="http://schemas.openxmlformats.org/officeDocument/2006/relationships/image" Target="../media/image32.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0.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8.jpeg"/><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4.xml"/><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44.xml"/><Relationship Id="rId5" Type="http://schemas.openxmlformats.org/officeDocument/2006/relationships/image" Target="../media/image81.jpeg"/><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83.jpg"/><Relationship Id="rId7" Type="http://schemas.openxmlformats.org/officeDocument/2006/relationships/image" Target="../media/image85.jpg"/><Relationship Id="rId2" Type="http://schemas.openxmlformats.org/officeDocument/2006/relationships/image" Target="../media/image82.jpg"/><Relationship Id="rId1" Type="http://schemas.openxmlformats.org/officeDocument/2006/relationships/slideLayout" Target="../slideLayouts/slideLayout44.xml"/><Relationship Id="rId6" Type="http://schemas.openxmlformats.org/officeDocument/2006/relationships/image" Target="../media/image84.jpg"/><Relationship Id="rId5" Type="http://schemas.openxmlformats.org/officeDocument/2006/relationships/image" Target="../media/image32.png"/><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 Id="rId4" Type="http://schemas.openxmlformats.org/officeDocument/2006/relationships/image" Target="../media/image86.jpg"/></Relationships>
</file>

<file path=ppt/slides/_rels/slide53.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32.png"/><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2.png"/><Relationship Id="rId1" Type="http://schemas.openxmlformats.org/officeDocument/2006/relationships/slideLayout" Target="../slideLayouts/slideLayout44.xml"/><Relationship Id="rId4" Type="http://schemas.openxmlformats.org/officeDocument/2006/relationships/image" Target="../media/image89.jpeg"/></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0.jpeg"/><Relationship Id="rId1" Type="http://schemas.openxmlformats.org/officeDocument/2006/relationships/slideLayout" Target="../slideLayouts/slideLayout44.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91.jpeg"/><Relationship Id="rId7"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44.xml"/><Relationship Id="rId6" Type="http://schemas.openxmlformats.org/officeDocument/2006/relationships/image" Target="../media/image31.png"/><Relationship Id="rId5" Type="http://schemas.openxmlformats.org/officeDocument/2006/relationships/image" Target="../media/image93.jpeg"/><Relationship Id="rId4" Type="http://schemas.openxmlformats.org/officeDocument/2006/relationships/image" Target="../media/image92.jpeg"/></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8.xml"/><Relationship Id="rId1" Type="http://schemas.openxmlformats.org/officeDocument/2006/relationships/slideLayout" Target="../slideLayouts/slideLayout44.xml"/><Relationship Id="rId4" Type="http://schemas.openxmlformats.org/officeDocument/2006/relationships/image" Target="../media/image95.jpeg"/></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9.xml"/><Relationship Id="rId1" Type="http://schemas.openxmlformats.org/officeDocument/2006/relationships/slideLayout" Target="../slideLayouts/slideLayout44.xml"/><Relationship Id="rId4" Type="http://schemas.openxmlformats.org/officeDocument/2006/relationships/image" Target="../media/image97.jpeg"/></Relationships>
</file>

<file path=ppt/slides/_rels/slide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8.jpeg"/><Relationship Id="rId1" Type="http://schemas.openxmlformats.org/officeDocument/2006/relationships/slideLayout" Target="../slideLayouts/slideLayout44.xml"/><Relationship Id="rId5" Type="http://schemas.openxmlformats.org/officeDocument/2006/relationships/image" Target="../media/image99.jpeg"/><Relationship Id="rId4" Type="http://schemas.openxmlformats.org/officeDocument/2006/relationships/image" Target="../media/image32.png"/></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 Id="rId4" Type="http://schemas.openxmlformats.org/officeDocument/2006/relationships/image" Target="../media/image100.png"/></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66.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42.xml"/><Relationship Id="rId1" Type="http://schemas.openxmlformats.org/officeDocument/2006/relationships/slideLayout" Target="../slideLayouts/slideLayout34.xml"/><Relationship Id="rId6" Type="http://schemas.openxmlformats.org/officeDocument/2006/relationships/image" Target="../media/image102.jpeg"/><Relationship Id="rId5" Type="http://schemas.openxmlformats.org/officeDocument/2006/relationships/slide" Target="slide53.xml"/><Relationship Id="rId4" Type="http://schemas.openxmlformats.org/officeDocument/2006/relationships/image" Target="../media/image101.jpeg"/></Relationships>
</file>

<file path=ppt/slides/_rels/slide6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6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4.xml"/><Relationship Id="rId1" Type="http://schemas.openxmlformats.org/officeDocument/2006/relationships/slideLayout" Target="../slideLayouts/slideLayout44.xml"/><Relationship Id="rId5" Type="http://schemas.openxmlformats.org/officeDocument/2006/relationships/image" Target="../media/image32.png"/><Relationship Id="rId4" Type="http://schemas.openxmlformats.org/officeDocument/2006/relationships/image" Target="../media/image31.png"/></Relationships>
</file>

<file path=ppt/slides/_rels/slide6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44.xml"/><Relationship Id="rId5" Type="http://schemas.openxmlformats.org/officeDocument/2006/relationships/image" Target="../media/image104.jpe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5.png"/><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6.xml"/><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png"/></Relationships>
</file>

<file path=ppt/slides/_rels/slide7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34.xml"/><Relationship Id="rId5" Type="http://schemas.openxmlformats.org/officeDocument/2006/relationships/image" Target="../media/image109.jpeg"/><Relationship Id="rId4" Type="http://schemas.openxmlformats.org/officeDocument/2006/relationships/image" Target="../media/image32.png"/></Relationships>
</file>

<file path=ppt/slides/_rels/slide7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7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9.xml"/><Relationship Id="rId1" Type="http://schemas.openxmlformats.org/officeDocument/2006/relationships/slideLayout" Target="../slideLayouts/slideLayout34.xml"/><Relationship Id="rId5" Type="http://schemas.openxmlformats.org/officeDocument/2006/relationships/image" Target="../media/image110.jpeg"/><Relationship Id="rId4" Type="http://schemas.openxmlformats.org/officeDocument/2006/relationships/image" Target="../media/image32.png"/></Relationships>
</file>

<file path=ppt/slides/_rels/slide7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44.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32.png"/></Relationships>
</file>

<file path=ppt/slides/_rels/slide7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3.jpeg"/><Relationship Id="rId1" Type="http://schemas.openxmlformats.org/officeDocument/2006/relationships/slideLayout" Target="../slideLayouts/slideLayout44.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8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4.xml"/><Relationship Id="rId4" Type="http://schemas.openxmlformats.org/officeDocument/2006/relationships/image" Target="../media/image114.jpeg"/></Relationships>
</file>

<file path=ppt/slides/_rels/slide8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1.xml"/><Relationship Id="rId1" Type="http://schemas.openxmlformats.org/officeDocument/2006/relationships/slideLayout" Target="../slideLayouts/slideLayout44.xml"/><Relationship Id="rId5" Type="http://schemas.openxmlformats.org/officeDocument/2006/relationships/image" Target="../media/image32.png"/><Relationship Id="rId4" Type="http://schemas.openxmlformats.org/officeDocument/2006/relationships/image" Target="../media/image31.png"/></Relationships>
</file>

<file path=ppt/slides/_rels/slide8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2.xml"/><Relationship Id="rId1" Type="http://schemas.openxmlformats.org/officeDocument/2006/relationships/slideLayout" Target="../slideLayouts/slideLayout44.xml"/></Relationships>
</file>

<file path=ppt/slides/_rels/slide83.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image" Target="../media/image117.jpeg"/><Relationship Id="rId7" Type="http://schemas.openxmlformats.org/officeDocument/2006/relationships/image" Target="../media/image119.jpeg"/><Relationship Id="rId2" Type="http://schemas.openxmlformats.org/officeDocument/2006/relationships/notesSlide" Target="../notesSlides/notesSlide53.xm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18.jpeg"/><Relationship Id="rId9" Type="http://schemas.openxmlformats.org/officeDocument/2006/relationships/image" Target="../media/image121.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FDB66164-28CA-4A42-A72B-736848AED1ED}"/>
              </a:ext>
            </a:extLst>
          </p:cNvPr>
          <p:cNvSpPr>
            <a:spLocks noGrp="1"/>
          </p:cNvSpPr>
          <p:nvPr>
            <p:ph type="subTitle" idx="1"/>
          </p:nvPr>
        </p:nvSpPr>
        <p:spPr>
          <a:xfrm>
            <a:off x="8747051" y="4733702"/>
            <a:ext cx="1569816" cy="759785"/>
          </a:xfrm>
        </p:spPr>
        <p:txBody>
          <a:bodyPr/>
          <a:lstStyle/>
          <a:p>
            <a:r>
              <a:rPr lang="zh-CN" altLang="en-US">
                <a:latin typeface="楷体" panose="02010609060101010101" pitchFamily="49" charset="-122"/>
                <a:ea typeface="楷体" panose="02010609060101010101" pitchFamily="49" charset="-122"/>
              </a:rPr>
              <a:t>闫菡</a:t>
            </a:r>
            <a:endParaRPr lang="zh-CN" altLang="en-US" dirty="0">
              <a:latin typeface="楷体" panose="02010609060101010101" pitchFamily="49" charset="-122"/>
              <a:ea typeface="楷体" panose="02010609060101010101" pitchFamily="49" charset="-122"/>
            </a:endParaRPr>
          </a:p>
        </p:txBody>
      </p:sp>
      <p:sp>
        <p:nvSpPr>
          <p:cNvPr id="2" name="标题 1">
            <a:extLst>
              <a:ext uri="{FF2B5EF4-FFF2-40B4-BE49-F238E27FC236}">
                <a16:creationId xmlns:a16="http://schemas.microsoft.com/office/drawing/2014/main" id="{BEE56F71-48F1-4C8D-8F93-50D62CD84A4B}"/>
              </a:ext>
            </a:extLst>
          </p:cNvPr>
          <p:cNvSpPr>
            <a:spLocks noGrp="1"/>
          </p:cNvSpPr>
          <p:nvPr>
            <p:ph type="ctrTitle"/>
          </p:nvPr>
        </p:nvSpPr>
        <p:spPr>
          <a:xfrm>
            <a:off x="7010400" y="1710288"/>
            <a:ext cx="5181600" cy="2262963"/>
          </a:xfrm>
        </p:spPr>
        <p:txBody>
          <a:bodyPr/>
          <a:lstStyle/>
          <a:p>
            <a:pPr>
              <a:lnSpc>
                <a:spcPct val="150000"/>
              </a:lnSpc>
            </a:pPr>
            <a:r>
              <a:rPr lang="zh-CN" altLang="en-US" dirty="0">
                <a:solidFill>
                  <a:schemeClr val="tx1"/>
                </a:solidFill>
              </a:rPr>
              <a:t>专题</a:t>
            </a:r>
            <a:r>
              <a:rPr lang="en-US" altLang="zh-CN" dirty="0">
                <a:solidFill>
                  <a:schemeClr val="tx1"/>
                </a:solidFill>
              </a:rPr>
              <a:t>3 </a:t>
            </a:r>
            <a:br>
              <a:rPr lang="en-US" altLang="zh-CN" dirty="0">
                <a:solidFill>
                  <a:schemeClr val="tx1"/>
                </a:solidFill>
              </a:rPr>
            </a:br>
            <a:r>
              <a:rPr lang="zh-CN" altLang="en-US" sz="6000" dirty="0">
                <a:solidFill>
                  <a:schemeClr val="tx1"/>
                </a:solidFill>
              </a:rPr>
              <a:t>胚胎工程</a:t>
            </a:r>
            <a:endParaRPr lang="zh-CN" altLang="en-US" dirty="0">
              <a:solidFill>
                <a:schemeClr val="tx1"/>
              </a:solidFill>
            </a:endParaRPr>
          </a:p>
        </p:txBody>
      </p:sp>
      <p:pic>
        <p:nvPicPr>
          <p:cNvPr id="5" name="图片 4">
            <a:extLst>
              <a:ext uri="{FF2B5EF4-FFF2-40B4-BE49-F238E27FC236}">
                <a16:creationId xmlns:a16="http://schemas.microsoft.com/office/drawing/2014/main" id="{871FFCBF-5738-4FC9-BFA4-A9397CAE72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7521" y="6253938"/>
            <a:ext cx="2555776" cy="468676"/>
          </a:xfrm>
          <a:prstGeom prst="rect">
            <a:avLst/>
          </a:prstGeom>
        </p:spPr>
      </p:pic>
    </p:spTree>
    <p:extLst>
      <p:ext uri="{BB962C8B-B14F-4D97-AF65-F5344CB8AC3E}">
        <p14:creationId xmlns:p14="http://schemas.microsoft.com/office/powerpoint/2010/main" val="383078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ext Box 2">
            <a:extLst>
              <a:ext uri="{FF2B5EF4-FFF2-40B4-BE49-F238E27FC236}">
                <a16:creationId xmlns:a16="http://schemas.microsoft.com/office/drawing/2014/main" id="{C55578E1-4BAA-4B8A-B3B4-4F09D1F41AA7}"/>
              </a:ext>
            </a:extLst>
          </p:cNvPr>
          <p:cNvSpPr txBox="1">
            <a:spLocks noChangeArrowheads="1"/>
          </p:cNvSpPr>
          <p:nvPr/>
        </p:nvSpPr>
        <p:spPr bwMode="auto">
          <a:xfrm>
            <a:off x="1511076" y="2519362"/>
            <a:ext cx="7992154" cy="56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20000"/>
              </a:lnSpc>
              <a:spcBef>
                <a:spcPct val="0"/>
              </a:spcBef>
              <a:buFontTx/>
              <a:buNone/>
            </a:pPr>
            <a:r>
              <a:rPr lang="zh-CN" altLang="en-US" sz="2800" b="1" dirty="0">
                <a:solidFill>
                  <a:srgbClr val="FF0000"/>
                </a:solidFill>
                <a:latin typeface="微软雅黑" panose="020B0503020204020204" pitchFamily="34" charset="-122"/>
                <a:ea typeface="微软雅黑" panose="020B0503020204020204" pitchFamily="34" charset="-122"/>
              </a:rPr>
              <a:t>动物为繁衍后代、延续物种的生理保障机制。</a:t>
            </a:r>
          </a:p>
        </p:txBody>
      </p:sp>
      <p:sp>
        <p:nvSpPr>
          <p:cNvPr id="13315" name="Text Box 3">
            <a:extLst>
              <a:ext uri="{FF2B5EF4-FFF2-40B4-BE49-F238E27FC236}">
                <a16:creationId xmlns:a16="http://schemas.microsoft.com/office/drawing/2014/main" id="{45B663A3-278B-4C5C-AE28-9555DB4C915E}"/>
              </a:ext>
            </a:extLst>
          </p:cNvPr>
          <p:cNvSpPr txBox="1">
            <a:spLocks noChangeArrowheads="1"/>
          </p:cNvSpPr>
          <p:nvPr/>
        </p:nvSpPr>
        <p:spPr bwMode="auto">
          <a:xfrm>
            <a:off x="996722" y="1219203"/>
            <a:ext cx="10596563"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lnSpc>
                <a:spcPct val="120000"/>
              </a:lnSpc>
              <a:spcBef>
                <a:spcPct val="0"/>
              </a:spcBef>
              <a:buFontTx/>
              <a:buNone/>
            </a:pPr>
            <a:r>
              <a:rPr lang="en-US" altLang="zh-CN" sz="2800" b="1" dirty="0">
                <a:latin typeface="微软雅黑" panose="020B0503020204020204" pitchFamily="34" charset="-122"/>
                <a:ea typeface="微软雅黑" panose="020B0503020204020204" pitchFamily="34" charset="-122"/>
              </a:rPr>
              <a:t>1. </a:t>
            </a:r>
            <a:r>
              <a:rPr lang="zh-CN" altLang="en-US" sz="2800" b="1" dirty="0">
                <a:latin typeface="微软雅黑" panose="020B0503020204020204" pitchFamily="34" charset="-122"/>
                <a:ea typeface="微软雅黑" panose="020B0503020204020204" pitchFamily="34" charset="-122"/>
              </a:rPr>
              <a:t>雄性动物每次射精排出的精子数以亿计，但是通常只有一个精子能够与卵子结合，这能说是一种浪费吗？怎样理解这一现象？</a:t>
            </a:r>
          </a:p>
        </p:txBody>
      </p:sp>
      <p:sp>
        <p:nvSpPr>
          <p:cNvPr id="13317" name="Text Box 5">
            <a:extLst>
              <a:ext uri="{FF2B5EF4-FFF2-40B4-BE49-F238E27FC236}">
                <a16:creationId xmlns:a16="http://schemas.microsoft.com/office/drawing/2014/main" id="{E38F83C6-774C-44FD-8AE5-D56A60E5D32A}"/>
              </a:ext>
            </a:extLst>
          </p:cNvPr>
          <p:cNvSpPr txBox="1">
            <a:spLocks noChangeArrowheads="1"/>
          </p:cNvSpPr>
          <p:nvPr/>
        </p:nvSpPr>
        <p:spPr bwMode="auto">
          <a:xfrm>
            <a:off x="996723" y="3285902"/>
            <a:ext cx="10653714" cy="1599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lnSpc>
                <a:spcPct val="120000"/>
              </a:lnSpc>
              <a:spcBef>
                <a:spcPct val="0"/>
              </a:spcBef>
              <a:buFontTx/>
              <a:buNone/>
            </a:pPr>
            <a:r>
              <a:rPr lang="en-US" altLang="zh-CN" sz="2800" b="1" dirty="0">
                <a:latin typeface="微软雅黑" panose="020B0503020204020204" pitchFamily="34" charset="-122"/>
                <a:ea typeface="微软雅黑" panose="020B0503020204020204" pitchFamily="34" charset="-122"/>
              </a:rPr>
              <a:t>2. </a:t>
            </a:r>
            <a:r>
              <a:rPr lang="zh-CN" altLang="en-US" sz="2800" b="1" dirty="0">
                <a:latin typeface="微软雅黑" panose="020B0503020204020204" pitchFamily="34" charset="-122"/>
                <a:ea typeface="微软雅黑" panose="020B0503020204020204" pitchFamily="34" charset="-122"/>
              </a:rPr>
              <a:t>精子细胞变成精子的过程中，细胞中很多结构会消失，而细胞核和线粒体都保留下来，对这一现象怎样理解？为什么精子中的线粒体集中在尾的基部？</a:t>
            </a:r>
          </a:p>
        </p:txBody>
      </p:sp>
      <p:sp>
        <p:nvSpPr>
          <p:cNvPr id="228358" name="Text Box 6">
            <a:extLst>
              <a:ext uri="{FF2B5EF4-FFF2-40B4-BE49-F238E27FC236}">
                <a16:creationId xmlns:a16="http://schemas.microsoft.com/office/drawing/2014/main" id="{E40677D1-7D9B-44BB-B4DF-651881A76581}"/>
              </a:ext>
            </a:extLst>
          </p:cNvPr>
          <p:cNvSpPr txBox="1">
            <a:spLocks noChangeArrowheads="1"/>
          </p:cNvSpPr>
          <p:nvPr/>
        </p:nvSpPr>
        <p:spPr bwMode="auto">
          <a:xfrm>
            <a:off x="1511076" y="5097462"/>
            <a:ext cx="10502584"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nSpc>
                <a:spcPct val="120000"/>
              </a:lnSpc>
              <a:spcBef>
                <a:spcPct val="0"/>
              </a:spcBef>
              <a:buNone/>
            </a:pPr>
            <a:r>
              <a:rPr lang="zh-CN" altLang="en-US" sz="2800" b="1" dirty="0">
                <a:solidFill>
                  <a:srgbClr val="FF0000"/>
                </a:solidFill>
                <a:latin typeface="微软雅黑" panose="020B0503020204020204" pitchFamily="34" charset="-122"/>
                <a:ea typeface="微软雅黑" panose="020B0503020204020204" pitchFamily="34" charset="-122"/>
              </a:rPr>
              <a:t>细胞核</a:t>
            </a:r>
            <a:r>
              <a:rPr lang="en-US" altLang="zh-CN" sz="2800" b="1" dirty="0">
                <a:solidFill>
                  <a:srgbClr val="FF0000"/>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遗传物质</a:t>
            </a:r>
            <a:r>
              <a:rPr lang="zh-CN" altLang="en-US" sz="2800" b="1" dirty="0">
                <a:latin typeface="Times New Roman" panose="02020603050405020304" pitchFamily="18" charset="0"/>
                <a:ea typeface="楷体_GB2312" pitchFamily="49" charset="-122"/>
              </a:rPr>
              <a:t>储存和复制的场所</a:t>
            </a:r>
          </a:p>
          <a:p>
            <a:pPr>
              <a:lnSpc>
                <a:spcPct val="120000"/>
              </a:lnSpc>
              <a:spcBef>
                <a:spcPct val="0"/>
              </a:spcBef>
              <a:buNone/>
            </a:pPr>
            <a:r>
              <a:rPr lang="zh-CN" altLang="en-US" sz="2800" b="1" dirty="0">
                <a:solidFill>
                  <a:srgbClr val="FF0000"/>
                </a:solidFill>
                <a:latin typeface="微软雅黑" panose="020B0503020204020204" pitchFamily="34" charset="-122"/>
                <a:ea typeface="微软雅黑" panose="020B0503020204020204" pitchFamily="34" charset="-122"/>
              </a:rPr>
              <a:t>线粒体</a:t>
            </a:r>
            <a:r>
              <a:rPr lang="en-US" altLang="zh-CN" sz="2800" b="1" dirty="0">
                <a:solidFill>
                  <a:srgbClr val="FF0000"/>
                </a:solidFill>
                <a:latin typeface="微软雅黑" panose="020B0503020204020204" pitchFamily="34" charset="-122"/>
                <a:ea typeface="微软雅黑" panose="020B0503020204020204" pitchFamily="34" charset="-122"/>
              </a:rPr>
              <a:t>——</a:t>
            </a:r>
            <a:r>
              <a:rPr lang="zh-CN" altLang="en-US" sz="2800" b="1" dirty="0">
                <a:latin typeface="Times New Roman" panose="02020603050405020304" pitchFamily="18" charset="0"/>
                <a:ea typeface="楷体_GB2312" pitchFamily="49" charset="-122"/>
              </a:rPr>
              <a:t>线粒体集中于尾的基部形成线粒体鞘膜，为尾部运动</a:t>
            </a:r>
            <a:r>
              <a:rPr lang="zh-CN" altLang="en-US" sz="2800" b="1" dirty="0">
                <a:solidFill>
                  <a:srgbClr val="FF0000"/>
                </a:solidFill>
                <a:latin typeface="微软雅黑" panose="020B0503020204020204" pitchFamily="34" charset="-122"/>
                <a:ea typeface="微软雅黑" panose="020B0503020204020204" pitchFamily="34" charset="-122"/>
              </a:rPr>
              <a:t>提供能量</a:t>
            </a:r>
          </a:p>
        </p:txBody>
      </p:sp>
      <p:sp>
        <p:nvSpPr>
          <p:cNvPr id="2" name="标题 1">
            <a:extLst>
              <a:ext uri="{FF2B5EF4-FFF2-40B4-BE49-F238E27FC236}">
                <a16:creationId xmlns:a16="http://schemas.microsoft.com/office/drawing/2014/main" id="{F5279D43-CEEB-432E-B3A2-2747EA535500}"/>
              </a:ext>
            </a:extLst>
          </p:cNvPr>
          <p:cNvSpPr>
            <a:spLocks noGrp="1"/>
          </p:cNvSpPr>
          <p:nvPr>
            <p:ph type="title"/>
          </p:nvPr>
        </p:nvSpPr>
        <p:spPr/>
        <p:txBody>
          <a:bodyPr/>
          <a:lstStyle/>
          <a:p>
            <a:r>
              <a:rPr lang="zh-CN" altLang="en-US" dirty="0"/>
              <a:t>问题：</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8354"/>
                                        </p:tgtEl>
                                        <p:attrNameLst>
                                          <p:attrName>style.visibility</p:attrName>
                                        </p:attrNameLst>
                                      </p:cBhvr>
                                      <p:to>
                                        <p:strVal val="visible"/>
                                      </p:to>
                                    </p:set>
                                    <p:animEffect transition="in" filter="blinds(horizontal)">
                                      <p:cBhvr>
                                        <p:cTn id="7" dur="500"/>
                                        <p:tgtEl>
                                          <p:spTgt spid="2283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3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228358"/>
                                        </p:tgtEl>
                                        <p:attrNameLst>
                                          <p:attrName>style.visibility</p:attrName>
                                        </p:attrNameLst>
                                      </p:cBhvr>
                                      <p:to>
                                        <p:strVal val="visible"/>
                                      </p:to>
                                    </p:set>
                                    <p:animEffect transition="in" filter="box(in)">
                                      <p:cBhvr>
                                        <p:cTn id="16" dur="500"/>
                                        <p:tgtEl>
                                          <p:spTgt spid="228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4" grpId="0"/>
      <p:bldP spid="13317" grpId="0"/>
      <p:bldP spid="22835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70674BA-3148-45FE-9FE4-3AC8B4C8B6B9}"/>
              </a:ext>
            </a:extLst>
          </p:cNvPr>
          <p:cNvSpPr>
            <a:spLocks noGrp="1" noChangeArrowheads="1"/>
          </p:cNvSpPr>
          <p:nvPr>
            <p:ph type="title"/>
          </p:nvPr>
        </p:nvSpPr>
        <p:spPr>
          <a:xfrm>
            <a:off x="1208314" y="106713"/>
            <a:ext cx="5029200" cy="581706"/>
          </a:xfrm>
          <a:noFill/>
        </p:spPr>
        <p:txBody>
          <a:bodyPr/>
          <a:lstStyle/>
          <a:p>
            <a:pPr eaLnBrk="1" hangingPunct="1"/>
            <a:r>
              <a:rPr lang="en-US" altLang="zh-CN" dirty="0"/>
              <a:t>2. </a:t>
            </a:r>
            <a:r>
              <a:rPr lang="zh-CN" altLang="en-US" dirty="0"/>
              <a:t>卵子的发生</a:t>
            </a:r>
          </a:p>
        </p:txBody>
      </p:sp>
      <p:sp>
        <p:nvSpPr>
          <p:cNvPr id="15363" name="Rectangle 3">
            <a:extLst>
              <a:ext uri="{FF2B5EF4-FFF2-40B4-BE49-F238E27FC236}">
                <a16:creationId xmlns:a16="http://schemas.microsoft.com/office/drawing/2014/main" id="{4D23EDF0-8C4D-41CC-99CA-AF9BADA3C4E5}"/>
              </a:ext>
            </a:extLst>
          </p:cNvPr>
          <p:cNvSpPr>
            <a:spLocks noGrp="1" noChangeArrowheads="1"/>
          </p:cNvSpPr>
          <p:nvPr>
            <p:ph type="body" idx="1"/>
          </p:nvPr>
        </p:nvSpPr>
        <p:spPr>
          <a:xfrm>
            <a:off x="937420" y="1129620"/>
            <a:ext cx="3690938" cy="647700"/>
          </a:xfrm>
        </p:spPr>
        <p:txBody>
          <a:bodyPr/>
          <a:lstStyle/>
          <a:p>
            <a:pPr eaLnBrk="1" hangingPunct="1"/>
            <a:r>
              <a:rPr lang="zh-CN" altLang="en-US" dirty="0">
                <a:solidFill>
                  <a:srgbClr val="C00000"/>
                </a:solidFill>
                <a:latin typeface="微软雅黑" panose="020B0503020204020204" pitchFamily="34" charset="-122"/>
              </a:rPr>
              <a:t>部位：卵巢</a:t>
            </a:r>
          </a:p>
        </p:txBody>
      </p:sp>
      <p:pic>
        <p:nvPicPr>
          <p:cNvPr id="5" name="Picture 5" descr="46_10-HumFemaleReproAnat-U">
            <a:extLst>
              <a:ext uri="{FF2B5EF4-FFF2-40B4-BE49-F238E27FC236}">
                <a16:creationId xmlns:a16="http://schemas.microsoft.com/office/drawing/2014/main" id="{133E9915-E057-489E-9D60-222120DBB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956" b="2378"/>
          <a:stretch/>
        </p:blipFill>
        <p:spPr bwMode="auto">
          <a:xfrm>
            <a:off x="2238375" y="1722152"/>
            <a:ext cx="8302366" cy="4364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3">
            <a:extLst>
              <a:ext uri="{FF2B5EF4-FFF2-40B4-BE49-F238E27FC236}">
                <a16:creationId xmlns:a16="http://schemas.microsoft.com/office/drawing/2014/main" id="{BC11527B-6961-4966-9991-2FA9D951C7F7}"/>
              </a:ext>
            </a:extLst>
          </p:cNvPr>
          <p:cNvSpPr txBox="1">
            <a:spLocks noChangeArrowheads="1"/>
          </p:cNvSpPr>
          <p:nvPr/>
        </p:nvSpPr>
        <p:spPr bwMode="auto">
          <a:xfrm>
            <a:off x="5419725" y="2227642"/>
            <a:ext cx="93345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卵巢</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16" name="Text Box 24">
            <a:extLst>
              <a:ext uri="{FF2B5EF4-FFF2-40B4-BE49-F238E27FC236}">
                <a16:creationId xmlns:a16="http://schemas.microsoft.com/office/drawing/2014/main" id="{5720F356-9293-4DF2-B3E7-8D6D1EB6BAD8}"/>
              </a:ext>
            </a:extLst>
          </p:cNvPr>
          <p:cNvSpPr txBox="1">
            <a:spLocks noChangeArrowheads="1"/>
          </p:cNvSpPr>
          <p:nvPr/>
        </p:nvSpPr>
        <p:spPr bwMode="auto">
          <a:xfrm>
            <a:off x="4223530" y="3997944"/>
            <a:ext cx="974725"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子宫</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17" name="Text Box 25">
            <a:extLst>
              <a:ext uri="{FF2B5EF4-FFF2-40B4-BE49-F238E27FC236}">
                <a16:creationId xmlns:a16="http://schemas.microsoft.com/office/drawing/2014/main" id="{65CC7C9A-D5A7-4008-9634-1C2EB0DA14C2}"/>
              </a:ext>
            </a:extLst>
          </p:cNvPr>
          <p:cNvSpPr txBox="1">
            <a:spLocks noChangeArrowheads="1"/>
          </p:cNvSpPr>
          <p:nvPr/>
        </p:nvSpPr>
        <p:spPr bwMode="auto">
          <a:xfrm>
            <a:off x="8978902" y="2967714"/>
            <a:ext cx="1192212"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a:latin typeface="黑体" panose="02010609060101010101" pitchFamily="49" charset="-122"/>
                <a:ea typeface="黑体" panose="02010609060101010101" pitchFamily="49" charset="-122"/>
                <a:sym typeface="Symbol" panose="05050102010706020507" pitchFamily="18" charset="2"/>
              </a:rPr>
              <a:t>卵泡</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18" name="Text Box 26">
            <a:extLst>
              <a:ext uri="{FF2B5EF4-FFF2-40B4-BE49-F238E27FC236}">
                <a16:creationId xmlns:a16="http://schemas.microsoft.com/office/drawing/2014/main" id="{D648181A-8310-47A9-9096-9F060170093E}"/>
              </a:ext>
            </a:extLst>
          </p:cNvPr>
          <p:cNvSpPr txBox="1">
            <a:spLocks noChangeArrowheads="1"/>
          </p:cNvSpPr>
          <p:nvPr/>
        </p:nvSpPr>
        <p:spPr bwMode="auto">
          <a:xfrm>
            <a:off x="6904037" y="1746144"/>
            <a:ext cx="1192213"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输卵管</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19" name="Text Box 27">
            <a:extLst>
              <a:ext uri="{FF2B5EF4-FFF2-40B4-BE49-F238E27FC236}">
                <a16:creationId xmlns:a16="http://schemas.microsoft.com/office/drawing/2014/main" id="{605D937E-5F1B-4AE9-883C-3525C92434E8}"/>
              </a:ext>
            </a:extLst>
          </p:cNvPr>
          <p:cNvSpPr txBox="1">
            <a:spLocks noChangeArrowheads="1"/>
          </p:cNvSpPr>
          <p:nvPr/>
        </p:nvSpPr>
        <p:spPr bwMode="auto">
          <a:xfrm>
            <a:off x="4114787" y="4564626"/>
            <a:ext cx="1192213"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子宫颈</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20" name="Text Box 28">
            <a:extLst>
              <a:ext uri="{FF2B5EF4-FFF2-40B4-BE49-F238E27FC236}">
                <a16:creationId xmlns:a16="http://schemas.microsoft.com/office/drawing/2014/main" id="{45323976-7245-43E3-91A5-84A506625012}"/>
              </a:ext>
            </a:extLst>
          </p:cNvPr>
          <p:cNvSpPr txBox="1">
            <a:spLocks noChangeArrowheads="1"/>
          </p:cNvSpPr>
          <p:nvPr/>
        </p:nvSpPr>
        <p:spPr bwMode="auto">
          <a:xfrm>
            <a:off x="8217564" y="3787771"/>
            <a:ext cx="1430338"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a:latin typeface="黑体" panose="02010609060101010101" pitchFamily="49" charset="-122"/>
                <a:ea typeface="黑体" panose="02010609060101010101" pitchFamily="49" charset="-122"/>
                <a:sym typeface="Symbol" panose="05050102010706020507" pitchFamily="18" charset="2"/>
              </a:rPr>
              <a:t>黄体</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21" name="Text Box 29">
            <a:extLst>
              <a:ext uri="{FF2B5EF4-FFF2-40B4-BE49-F238E27FC236}">
                <a16:creationId xmlns:a16="http://schemas.microsoft.com/office/drawing/2014/main" id="{05A31822-2E9C-4E2B-A81F-4682CF0C4089}"/>
              </a:ext>
            </a:extLst>
          </p:cNvPr>
          <p:cNvSpPr txBox="1">
            <a:spLocks noChangeArrowheads="1"/>
          </p:cNvSpPr>
          <p:nvPr/>
        </p:nvSpPr>
        <p:spPr bwMode="auto">
          <a:xfrm>
            <a:off x="6730920" y="3838812"/>
            <a:ext cx="1330325"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子宫壁</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22" name="Text Box 30">
            <a:extLst>
              <a:ext uri="{FF2B5EF4-FFF2-40B4-BE49-F238E27FC236}">
                <a16:creationId xmlns:a16="http://schemas.microsoft.com/office/drawing/2014/main" id="{4E5A089C-25B1-4E52-8540-2E7B048FF4CF}"/>
              </a:ext>
            </a:extLst>
          </p:cNvPr>
          <p:cNvSpPr txBox="1">
            <a:spLocks noChangeArrowheads="1"/>
          </p:cNvSpPr>
          <p:nvPr/>
        </p:nvSpPr>
        <p:spPr bwMode="auto">
          <a:xfrm>
            <a:off x="6730920" y="4627596"/>
            <a:ext cx="144145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子宫内膜</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23" name="Text Box 31">
            <a:extLst>
              <a:ext uri="{FF2B5EF4-FFF2-40B4-BE49-F238E27FC236}">
                <a16:creationId xmlns:a16="http://schemas.microsoft.com/office/drawing/2014/main" id="{CC1168D1-BFEA-4902-9F20-5F30051E9FE1}"/>
              </a:ext>
            </a:extLst>
          </p:cNvPr>
          <p:cNvSpPr txBox="1">
            <a:spLocks noChangeArrowheads="1"/>
          </p:cNvSpPr>
          <p:nvPr/>
        </p:nvSpPr>
        <p:spPr bwMode="auto">
          <a:xfrm>
            <a:off x="6783957" y="5398322"/>
            <a:ext cx="1192213"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85000"/>
              </a:lnSpc>
              <a:spcBef>
                <a:spcPct val="50000"/>
              </a:spcBef>
            </a:pPr>
            <a:r>
              <a:rPr kumimoji="0" lang="zh-CN" altLang="en-US" dirty="0">
                <a:latin typeface="黑体" panose="02010609060101010101" pitchFamily="49" charset="-122"/>
                <a:ea typeface="黑体" panose="02010609060101010101" pitchFamily="49" charset="-122"/>
                <a:sym typeface="Symbol" panose="05050102010706020507" pitchFamily="18" charset="2"/>
              </a:rPr>
              <a:t>阴道</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34" name="Line 48">
            <a:extLst>
              <a:ext uri="{FF2B5EF4-FFF2-40B4-BE49-F238E27FC236}">
                <a16:creationId xmlns:a16="http://schemas.microsoft.com/office/drawing/2014/main" id="{78C327FF-1B56-4DF6-8017-3120CBC36126}"/>
              </a:ext>
            </a:extLst>
          </p:cNvPr>
          <p:cNvSpPr>
            <a:spLocks noChangeShapeType="1"/>
          </p:cNvSpPr>
          <p:nvPr/>
        </p:nvSpPr>
        <p:spPr bwMode="auto">
          <a:xfrm>
            <a:off x="7527689" y="2139776"/>
            <a:ext cx="109537" cy="29757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35" name="Line 49">
            <a:extLst>
              <a:ext uri="{FF2B5EF4-FFF2-40B4-BE49-F238E27FC236}">
                <a16:creationId xmlns:a16="http://schemas.microsoft.com/office/drawing/2014/main" id="{1E411A07-F064-4895-8F63-1355D6EAD563}"/>
              </a:ext>
            </a:extLst>
          </p:cNvPr>
          <p:cNvSpPr>
            <a:spLocks noChangeShapeType="1"/>
          </p:cNvSpPr>
          <p:nvPr/>
        </p:nvSpPr>
        <p:spPr bwMode="auto">
          <a:xfrm>
            <a:off x="8289927" y="3124877"/>
            <a:ext cx="738187"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36" name="Line 50">
            <a:extLst>
              <a:ext uri="{FF2B5EF4-FFF2-40B4-BE49-F238E27FC236}">
                <a16:creationId xmlns:a16="http://schemas.microsoft.com/office/drawing/2014/main" id="{7F352751-9A43-42B3-813A-439BE6D4E464}"/>
              </a:ext>
            </a:extLst>
          </p:cNvPr>
          <p:cNvSpPr>
            <a:spLocks noChangeShapeType="1"/>
          </p:cNvSpPr>
          <p:nvPr/>
        </p:nvSpPr>
        <p:spPr bwMode="auto">
          <a:xfrm flipV="1">
            <a:off x="8370889" y="3124877"/>
            <a:ext cx="657225" cy="1762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37" name="Line 51">
            <a:extLst>
              <a:ext uri="{FF2B5EF4-FFF2-40B4-BE49-F238E27FC236}">
                <a16:creationId xmlns:a16="http://schemas.microsoft.com/office/drawing/2014/main" id="{BF7B0A24-2EC5-4101-9A85-7093351E2EAA}"/>
              </a:ext>
            </a:extLst>
          </p:cNvPr>
          <p:cNvSpPr>
            <a:spLocks noChangeShapeType="1"/>
          </p:cNvSpPr>
          <p:nvPr/>
        </p:nvSpPr>
        <p:spPr bwMode="auto">
          <a:xfrm flipV="1">
            <a:off x="4415632" y="2608606"/>
            <a:ext cx="1389219" cy="46367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38" name="Line 52">
            <a:extLst>
              <a:ext uri="{FF2B5EF4-FFF2-40B4-BE49-F238E27FC236}">
                <a16:creationId xmlns:a16="http://schemas.microsoft.com/office/drawing/2014/main" id="{E731F9C2-0150-4EA3-9647-6865AB54BF87}"/>
              </a:ext>
            </a:extLst>
          </p:cNvPr>
          <p:cNvSpPr>
            <a:spLocks noChangeShapeType="1"/>
          </p:cNvSpPr>
          <p:nvPr/>
        </p:nvSpPr>
        <p:spPr bwMode="auto">
          <a:xfrm>
            <a:off x="5807711" y="2608607"/>
            <a:ext cx="1846419" cy="3367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39" name="Line 53">
            <a:extLst>
              <a:ext uri="{FF2B5EF4-FFF2-40B4-BE49-F238E27FC236}">
                <a16:creationId xmlns:a16="http://schemas.microsoft.com/office/drawing/2014/main" id="{DF28D53B-F206-4DCF-B7EA-5A0A669A4C57}"/>
              </a:ext>
            </a:extLst>
          </p:cNvPr>
          <p:cNvSpPr>
            <a:spLocks noChangeShapeType="1"/>
          </p:cNvSpPr>
          <p:nvPr/>
        </p:nvSpPr>
        <p:spPr bwMode="auto">
          <a:xfrm>
            <a:off x="7831802" y="3503608"/>
            <a:ext cx="458787" cy="2841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40" name="Line 54">
            <a:extLst>
              <a:ext uri="{FF2B5EF4-FFF2-40B4-BE49-F238E27FC236}">
                <a16:creationId xmlns:a16="http://schemas.microsoft.com/office/drawing/2014/main" id="{2DF30D1A-D5A7-4F81-9620-DF63AE786620}"/>
              </a:ext>
            </a:extLst>
          </p:cNvPr>
          <p:cNvSpPr>
            <a:spLocks noChangeShapeType="1"/>
          </p:cNvSpPr>
          <p:nvPr/>
        </p:nvSpPr>
        <p:spPr bwMode="auto">
          <a:xfrm>
            <a:off x="6488033" y="3854687"/>
            <a:ext cx="322262" cy="1571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41" name="Line 55">
            <a:extLst>
              <a:ext uri="{FF2B5EF4-FFF2-40B4-BE49-F238E27FC236}">
                <a16:creationId xmlns:a16="http://schemas.microsoft.com/office/drawing/2014/main" id="{CADDD472-EBF7-4A18-AA37-D3C9899DEA90}"/>
              </a:ext>
            </a:extLst>
          </p:cNvPr>
          <p:cNvSpPr>
            <a:spLocks noChangeShapeType="1"/>
          </p:cNvSpPr>
          <p:nvPr/>
        </p:nvSpPr>
        <p:spPr bwMode="auto">
          <a:xfrm flipV="1">
            <a:off x="4968203" y="4189273"/>
            <a:ext cx="533400" cy="4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dirty="0"/>
          </a:p>
        </p:txBody>
      </p:sp>
      <p:sp>
        <p:nvSpPr>
          <p:cNvPr id="42" name="Line 56">
            <a:extLst>
              <a:ext uri="{FF2B5EF4-FFF2-40B4-BE49-F238E27FC236}">
                <a16:creationId xmlns:a16="http://schemas.microsoft.com/office/drawing/2014/main" id="{E988C462-EA1B-4E10-93DC-ADD62D5CC5BE}"/>
              </a:ext>
            </a:extLst>
          </p:cNvPr>
          <p:cNvSpPr>
            <a:spLocks noChangeShapeType="1"/>
          </p:cNvSpPr>
          <p:nvPr/>
        </p:nvSpPr>
        <p:spPr bwMode="auto">
          <a:xfrm>
            <a:off x="6142060" y="4494776"/>
            <a:ext cx="641897" cy="2563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dirty="0"/>
          </a:p>
        </p:txBody>
      </p:sp>
      <p:sp>
        <p:nvSpPr>
          <p:cNvPr id="43" name="Line 57">
            <a:extLst>
              <a:ext uri="{FF2B5EF4-FFF2-40B4-BE49-F238E27FC236}">
                <a16:creationId xmlns:a16="http://schemas.microsoft.com/office/drawing/2014/main" id="{77FAC1B5-0392-4411-B3DD-0AAE97AA2DFD}"/>
              </a:ext>
            </a:extLst>
          </p:cNvPr>
          <p:cNvSpPr>
            <a:spLocks noChangeShapeType="1"/>
          </p:cNvSpPr>
          <p:nvPr/>
        </p:nvSpPr>
        <p:spPr bwMode="auto">
          <a:xfrm flipV="1">
            <a:off x="5122531" y="4751083"/>
            <a:ext cx="661988" cy="47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
        <p:nvSpPr>
          <p:cNvPr id="44" name="Line 58">
            <a:extLst>
              <a:ext uri="{FF2B5EF4-FFF2-40B4-BE49-F238E27FC236}">
                <a16:creationId xmlns:a16="http://schemas.microsoft.com/office/drawing/2014/main" id="{9A5FA0FD-EB89-4862-B43A-C1AA520FD10C}"/>
              </a:ext>
            </a:extLst>
          </p:cNvPr>
          <p:cNvSpPr>
            <a:spLocks noChangeShapeType="1"/>
          </p:cNvSpPr>
          <p:nvPr/>
        </p:nvSpPr>
        <p:spPr bwMode="auto">
          <a:xfrm>
            <a:off x="6261670" y="5533259"/>
            <a:ext cx="561975" cy="476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组合 12">
            <a:extLst>
              <a:ext uri="{FF2B5EF4-FFF2-40B4-BE49-F238E27FC236}">
                <a16:creationId xmlns:a16="http://schemas.microsoft.com/office/drawing/2014/main" id="{729DD20D-B8A3-4661-A3CA-9979E9F5A32F}"/>
              </a:ext>
            </a:extLst>
          </p:cNvPr>
          <p:cNvGrpSpPr>
            <a:grpSpLocks/>
          </p:cNvGrpSpPr>
          <p:nvPr/>
        </p:nvGrpSpPr>
        <p:grpSpPr bwMode="auto">
          <a:xfrm>
            <a:off x="1513524" y="1731010"/>
            <a:ext cx="8516314" cy="3932238"/>
            <a:chOff x="156839" y="2012836"/>
            <a:chExt cx="8516965" cy="3932622"/>
          </a:xfrm>
        </p:grpSpPr>
        <p:grpSp>
          <p:nvGrpSpPr>
            <p:cNvPr id="20485" name="组合 4">
              <a:extLst>
                <a:ext uri="{FF2B5EF4-FFF2-40B4-BE49-F238E27FC236}">
                  <a16:creationId xmlns:a16="http://schemas.microsoft.com/office/drawing/2014/main" id="{627EAFDF-FBC6-4EA0-AFB1-2BECE083BBE8}"/>
                </a:ext>
              </a:extLst>
            </p:cNvPr>
            <p:cNvGrpSpPr>
              <a:grpSpLocks noChangeAspect="1"/>
            </p:cNvGrpSpPr>
            <p:nvPr/>
          </p:nvGrpSpPr>
          <p:grpSpPr bwMode="auto">
            <a:xfrm>
              <a:off x="1096591" y="2386965"/>
              <a:ext cx="6468901" cy="3303270"/>
              <a:chOff x="609600" y="1905000"/>
              <a:chExt cx="7610475" cy="3886200"/>
            </a:xfrm>
          </p:grpSpPr>
          <p:pic>
            <p:nvPicPr>
              <p:cNvPr id="20498" name="Picture 3">
                <a:extLst>
                  <a:ext uri="{FF2B5EF4-FFF2-40B4-BE49-F238E27FC236}">
                    <a16:creationId xmlns:a16="http://schemas.microsoft.com/office/drawing/2014/main" id="{AE6BD9E0-1DC4-44D7-859B-1EBBE11CF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05000"/>
                <a:ext cx="7610475" cy="38862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20499" name="Picture 4">
                <a:extLst>
                  <a:ext uri="{FF2B5EF4-FFF2-40B4-BE49-F238E27FC236}">
                    <a16:creationId xmlns:a16="http://schemas.microsoft.com/office/drawing/2014/main" id="{A3055EC7-63A5-4DE2-986A-0F4BE1FA411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200" y="3764729"/>
                <a:ext cx="647323" cy="187107"/>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grpSp>
        <p:sp>
          <p:nvSpPr>
            <p:cNvPr id="20486" name="TextBox 3">
              <a:extLst>
                <a:ext uri="{FF2B5EF4-FFF2-40B4-BE49-F238E27FC236}">
                  <a16:creationId xmlns:a16="http://schemas.microsoft.com/office/drawing/2014/main" id="{50818C97-9921-4E63-AAE3-7DAF63345747}"/>
                </a:ext>
              </a:extLst>
            </p:cNvPr>
            <p:cNvSpPr txBox="1">
              <a:spLocks noChangeArrowheads="1"/>
            </p:cNvSpPr>
            <p:nvPr/>
          </p:nvSpPr>
          <p:spPr bwMode="auto">
            <a:xfrm>
              <a:off x="1752600" y="2215134"/>
              <a:ext cx="91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血管</a:t>
              </a:r>
            </a:p>
          </p:txBody>
        </p:sp>
        <p:sp>
          <p:nvSpPr>
            <p:cNvPr id="20487" name="TextBox 5">
              <a:extLst>
                <a:ext uri="{FF2B5EF4-FFF2-40B4-BE49-F238E27FC236}">
                  <a16:creationId xmlns:a16="http://schemas.microsoft.com/office/drawing/2014/main" id="{AFC38B2E-3EF2-46BF-8B47-BE1ECE2CF72E}"/>
                </a:ext>
              </a:extLst>
            </p:cNvPr>
            <p:cNvSpPr txBox="1">
              <a:spLocks noChangeArrowheads="1"/>
            </p:cNvSpPr>
            <p:nvPr/>
          </p:nvSpPr>
          <p:spPr bwMode="auto">
            <a:xfrm>
              <a:off x="457200" y="3219086"/>
              <a:ext cx="91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系膜</a:t>
              </a:r>
            </a:p>
          </p:txBody>
        </p:sp>
        <p:sp>
          <p:nvSpPr>
            <p:cNvPr id="20488" name="TextBox 6">
              <a:extLst>
                <a:ext uri="{FF2B5EF4-FFF2-40B4-BE49-F238E27FC236}">
                  <a16:creationId xmlns:a16="http://schemas.microsoft.com/office/drawing/2014/main" id="{CF94C52E-0E49-44A8-A4BF-C50B05D7932F}"/>
                </a:ext>
              </a:extLst>
            </p:cNvPr>
            <p:cNvSpPr txBox="1">
              <a:spLocks noChangeArrowheads="1"/>
            </p:cNvSpPr>
            <p:nvPr/>
          </p:nvSpPr>
          <p:spPr bwMode="auto">
            <a:xfrm>
              <a:off x="156839" y="4103732"/>
              <a:ext cx="15195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初级卵泡</a:t>
              </a:r>
            </a:p>
          </p:txBody>
        </p:sp>
        <p:sp>
          <p:nvSpPr>
            <p:cNvPr id="20489" name="TextBox 7">
              <a:extLst>
                <a:ext uri="{FF2B5EF4-FFF2-40B4-BE49-F238E27FC236}">
                  <a16:creationId xmlns:a16="http://schemas.microsoft.com/office/drawing/2014/main" id="{2EA39C80-47BF-44BD-AAD6-87A0B4CAFC11}"/>
                </a:ext>
              </a:extLst>
            </p:cNvPr>
            <p:cNvSpPr txBox="1">
              <a:spLocks noChangeArrowheads="1"/>
            </p:cNvSpPr>
            <p:nvPr/>
          </p:nvSpPr>
          <p:spPr bwMode="auto">
            <a:xfrm>
              <a:off x="2442839" y="5545348"/>
              <a:ext cx="15195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次级卵泡</a:t>
              </a:r>
            </a:p>
          </p:txBody>
        </p:sp>
        <p:sp>
          <p:nvSpPr>
            <p:cNvPr id="20490" name="TextBox 9">
              <a:extLst>
                <a:ext uri="{FF2B5EF4-FFF2-40B4-BE49-F238E27FC236}">
                  <a16:creationId xmlns:a16="http://schemas.microsoft.com/office/drawing/2014/main" id="{70CAAAA5-7871-4791-BAC1-F63D50406682}"/>
                </a:ext>
              </a:extLst>
            </p:cNvPr>
            <p:cNvSpPr txBox="1">
              <a:spLocks noChangeArrowheads="1"/>
            </p:cNvSpPr>
            <p:nvPr/>
          </p:nvSpPr>
          <p:spPr bwMode="auto">
            <a:xfrm>
              <a:off x="4807307" y="5544304"/>
              <a:ext cx="15195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囊状卵泡</a:t>
              </a:r>
            </a:p>
          </p:txBody>
        </p:sp>
        <p:sp>
          <p:nvSpPr>
            <p:cNvPr id="20491" name="TextBox 10">
              <a:extLst>
                <a:ext uri="{FF2B5EF4-FFF2-40B4-BE49-F238E27FC236}">
                  <a16:creationId xmlns:a16="http://schemas.microsoft.com/office/drawing/2014/main" id="{5975478E-5EF3-4628-9B79-0CC49A99DB9E}"/>
                </a:ext>
              </a:extLst>
            </p:cNvPr>
            <p:cNvSpPr txBox="1">
              <a:spLocks noChangeArrowheads="1"/>
            </p:cNvSpPr>
            <p:nvPr/>
          </p:nvSpPr>
          <p:spPr bwMode="auto">
            <a:xfrm>
              <a:off x="6459621" y="3333636"/>
              <a:ext cx="83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dirty="0">
                  <a:solidFill>
                    <a:srgbClr val="C00000"/>
                  </a:solidFill>
                  <a:latin typeface="黑体" panose="02010609060101010101" pitchFamily="49" charset="-122"/>
                  <a:ea typeface="黑体" panose="02010609060101010101" pitchFamily="49" charset="-122"/>
                </a:rPr>
                <a:t>排卵</a:t>
              </a:r>
            </a:p>
          </p:txBody>
        </p:sp>
        <p:sp>
          <p:nvSpPr>
            <p:cNvPr id="20492" name="TextBox 11">
              <a:extLst>
                <a:ext uri="{FF2B5EF4-FFF2-40B4-BE49-F238E27FC236}">
                  <a16:creationId xmlns:a16="http://schemas.microsoft.com/office/drawing/2014/main" id="{E63C4652-F590-47D9-B0C9-823C82C91F45}"/>
                </a:ext>
              </a:extLst>
            </p:cNvPr>
            <p:cNvSpPr txBox="1">
              <a:spLocks noChangeArrowheads="1"/>
            </p:cNvSpPr>
            <p:nvPr/>
          </p:nvSpPr>
          <p:spPr bwMode="auto">
            <a:xfrm>
              <a:off x="7154243" y="3903815"/>
              <a:ext cx="151956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dirty="0">
                  <a:solidFill>
                    <a:srgbClr val="FF0000"/>
                  </a:solidFill>
                  <a:latin typeface="黑体" panose="02010609060101010101" pitchFamily="49" charset="-122"/>
                  <a:ea typeface="黑体" panose="02010609060101010101" pitchFamily="49" charset="-122"/>
                </a:rPr>
                <a:t>次级卵</a:t>
              </a:r>
              <a:endParaRPr lang="en-US" altLang="zh-CN" sz="2000" dirty="0">
                <a:solidFill>
                  <a:srgbClr val="FF0000"/>
                </a:solidFill>
                <a:latin typeface="黑体" panose="02010609060101010101" pitchFamily="49" charset="-122"/>
                <a:ea typeface="黑体" panose="02010609060101010101" pitchFamily="49" charset="-122"/>
              </a:endParaRPr>
            </a:p>
            <a:p>
              <a:pPr algn="ctr"/>
              <a:r>
                <a:rPr lang="zh-CN" altLang="en-US" sz="2000" dirty="0">
                  <a:solidFill>
                    <a:srgbClr val="FF0000"/>
                  </a:solidFill>
                  <a:latin typeface="黑体" panose="02010609060101010101" pitchFamily="49" charset="-122"/>
                  <a:ea typeface="黑体" panose="02010609060101010101" pitchFamily="49" charset="-122"/>
                </a:rPr>
                <a:t>母细胞</a:t>
              </a:r>
            </a:p>
          </p:txBody>
        </p:sp>
        <p:sp>
          <p:nvSpPr>
            <p:cNvPr id="20493" name="TextBox 15">
              <a:extLst>
                <a:ext uri="{FF2B5EF4-FFF2-40B4-BE49-F238E27FC236}">
                  <a16:creationId xmlns:a16="http://schemas.microsoft.com/office/drawing/2014/main" id="{87FBB07B-FA5D-4968-896A-C7E813FF609F}"/>
                </a:ext>
              </a:extLst>
            </p:cNvPr>
            <p:cNvSpPr txBox="1">
              <a:spLocks noChangeArrowheads="1"/>
            </p:cNvSpPr>
            <p:nvPr/>
          </p:nvSpPr>
          <p:spPr bwMode="auto">
            <a:xfrm>
              <a:off x="4705011" y="2186910"/>
              <a:ext cx="83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皮质</a:t>
              </a:r>
            </a:p>
          </p:txBody>
        </p:sp>
        <p:sp>
          <p:nvSpPr>
            <p:cNvPr id="20494" name="TextBox 16">
              <a:extLst>
                <a:ext uri="{FF2B5EF4-FFF2-40B4-BE49-F238E27FC236}">
                  <a16:creationId xmlns:a16="http://schemas.microsoft.com/office/drawing/2014/main" id="{DF06C6E5-A4B3-469D-BC4E-1F839AAAE089}"/>
                </a:ext>
              </a:extLst>
            </p:cNvPr>
            <p:cNvSpPr txBox="1">
              <a:spLocks noChangeArrowheads="1"/>
            </p:cNvSpPr>
            <p:nvPr/>
          </p:nvSpPr>
          <p:spPr bwMode="auto">
            <a:xfrm>
              <a:off x="4774019" y="3836659"/>
              <a:ext cx="83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髓质</a:t>
              </a:r>
            </a:p>
          </p:txBody>
        </p:sp>
        <p:sp>
          <p:nvSpPr>
            <p:cNvPr id="20495" name="TextBox 17">
              <a:extLst>
                <a:ext uri="{FF2B5EF4-FFF2-40B4-BE49-F238E27FC236}">
                  <a16:creationId xmlns:a16="http://schemas.microsoft.com/office/drawing/2014/main" id="{52550DFD-385A-41C6-98AF-DE7B22D4B51B}"/>
                </a:ext>
              </a:extLst>
            </p:cNvPr>
            <p:cNvSpPr txBox="1">
              <a:spLocks noChangeArrowheads="1"/>
            </p:cNvSpPr>
            <p:nvPr/>
          </p:nvSpPr>
          <p:spPr bwMode="auto">
            <a:xfrm>
              <a:off x="6452496" y="2844854"/>
              <a:ext cx="13335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dirty="0">
                  <a:latin typeface="黑体" panose="02010609060101010101" pitchFamily="49" charset="-122"/>
                  <a:ea typeface="黑体" panose="02010609060101010101" pitchFamily="49" charset="-122"/>
                </a:rPr>
                <a:t>生殖上皮</a:t>
              </a:r>
            </a:p>
          </p:txBody>
        </p:sp>
        <p:sp>
          <p:nvSpPr>
            <p:cNvPr id="20496" name="TextBox 18">
              <a:extLst>
                <a:ext uri="{FF2B5EF4-FFF2-40B4-BE49-F238E27FC236}">
                  <a16:creationId xmlns:a16="http://schemas.microsoft.com/office/drawing/2014/main" id="{E2EE76FA-B47E-44C8-A231-370539B9E291}"/>
                </a:ext>
              </a:extLst>
            </p:cNvPr>
            <p:cNvSpPr txBox="1">
              <a:spLocks noChangeArrowheads="1"/>
            </p:cNvSpPr>
            <p:nvPr/>
          </p:nvSpPr>
          <p:spPr bwMode="auto">
            <a:xfrm>
              <a:off x="3884063" y="2066835"/>
              <a:ext cx="83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黄体</a:t>
              </a:r>
            </a:p>
          </p:txBody>
        </p:sp>
        <p:sp>
          <p:nvSpPr>
            <p:cNvPr id="20497" name="TextBox 19">
              <a:extLst>
                <a:ext uri="{FF2B5EF4-FFF2-40B4-BE49-F238E27FC236}">
                  <a16:creationId xmlns:a16="http://schemas.microsoft.com/office/drawing/2014/main" id="{196CFAAB-5E34-4307-921B-BD3E7E509C80}"/>
                </a:ext>
              </a:extLst>
            </p:cNvPr>
            <p:cNvSpPr txBox="1">
              <a:spLocks noChangeArrowheads="1"/>
            </p:cNvSpPr>
            <p:nvPr/>
          </p:nvSpPr>
          <p:spPr bwMode="auto">
            <a:xfrm>
              <a:off x="2819400" y="2012836"/>
              <a:ext cx="838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a:latin typeface="黑体" panose="02010609060101010101" pitchFamily="49" charset="-122"/>
                  <a:ea typeface="黑体" panose="02010609060101010101" pitchFamily="49" charset="-122"/>
                </a:rPr>
                <a:t>退化黄体</a:t>
              </a:r>
            </a:p>
          </p:txBody>
        </p:sp>
      </p:grpSp>
      <p:sp>
        <p:nvSpPr>
          <p:cNvPr id="20483" name="标题 1">
            <a:extLst>
              <a:ext uri="{FF2B5EF4-FFF2-40B4-BE49-F238E27FC236}">
                <a16:creationId xmlns:a16="http://schemas.microsoft.com/office/drawing/2014/main" id="{E454A608-8CA1-4EE6-9F71-CF2413F623BB}"/>
              </a:ext>
            </a:extLst>
          </p:cNvPr>
          <p:cNvSpPr>
            <a:spLocks noGrp="1" noChangeArrowheads="1"/>
          </p:cNvSpPr>
          <p:nvPr>
            <p:ph type="title" idx="4294967295"/>
          </p:nvPr>
        </p:nvSpPr>
        <p:spPr>
          <a:xfrm>
            <a:off x="1140903" y="409575"/>
            <a:ext cx="8534400" cy="503237"/>
          </a:xfrm>
        </p:spPr>
        <p:txBody>
          <a:bodyPr/>
          <a:lstStyle/>
          <a:p>
            <a:pPr algn="ctr"/>
            <a:r>
              <a:rPr lang="zh-CN" altLang="en-US"/>
              <a:t>卵巢</a:t>
            </a:r>
          </a:p>
        </p:txBody>
      </p:sp>
      <p:sp>
        <p:nvSpPr>
          <p:cNvPr id="20484" name="TextBox 8">
            <a:extLst>
              <a:ext uri="{FF2B5EF4-FFF2-40B4-BE49-F238E27FC236}">
                <a16:creationId xmlns:a16="http://schemas.microsoft.com/office/drawing/2014/main" id="{62AC08EA-36A5-42A3-807D-ADC555D3ED16}"/>
              </a:ext>
            </a:extLst>
          </p:cNvPr>
          <p:cNvSpPr txBox="1">
            <a:spLocks noChangeArrowheads="1"/>
          </p:cNvSpPr>
          <p:nvPr/>
        </p:nvSpPr>
        <p:spPr bwMode="auto">
          <a:xfrm>
            <a:off x="4994911" y="5266374"/>
            <a:ext cx="152082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000" dirty="0">
                <a:solidFill>
                  <a:srgbClr val="FF0000"/>
                </a:solidFill>
                <a:latin typeface="黑体" panose="02010609060101010101" pitchFamily="49" charset="-122"/>
                <a:ea typeface="黑体" panose="02010609060101010101" pitchFamily="49" charset="-122"/>
              </a:rPr>
              <a:t>初级卵</a:t>
            </a:r>
            <a:endParaRPr lang="en-US" altLang="zh-CN" sz="2000" dirty="0">
              <a:solidFill>
                <a:srgbClr val="FF0000"/>
              </a:solidFill>
              <a:latin typeface="黑体" panose="02010609060101010101" pitchFamily="49" charset="-122"/>
              <a:ea typeface="黑体" panose="02010609060101010101" pitchFamily="49" charset="-122"/>
            </a:endParaRPr>
          </a:p>
          <a:p>
            <a:pPr algn="ctr"/>
            <a:r>
              <a:rPr lang="zh-CN" altLang="en-US" sz="2000" dirty="0">
                <a:solidFill>
                  <a:srgbClr val="FF0000"/>
                </a:solidFill>
                <a:latin typeface="黑体" panose="02010609060101010101" pitchFamily="49" charset="-122"/>
                <a:ea typeface="黑体" panose="02010609060101010101" pitchFamily="49" charset="-122"/>
              </a:rPr>
              <a:t>母细胞</a:t>
            </a:r>
          </a:p>
        </p:txBody>
      </p:sp>
      <p:grpSp>
        <p:nvGrpSpPr>
          <p:cNvPr id="7" name="组合 6">
            <a:extLst>
              <a:ext uri="{FF2B5EF4-FFF2-40B4-BE49-F238E27FC236}">
                <a16:creationId xmlns:a16="http://schemas.microsoft.com/office/drawing/2014/main" id="{E3A72DFD-ECB9-4DAA-8739-4EDFEC8BD367}"/>
              </a:ext>
            </a:extLst>
          </p:cNvPr>
          <p:cNvGrpSpPr/>
          <p:nvPr/>
        </p:nvGrpSpPr>
        <p:grpSpPr>
          <a:xfrm>
            <a:off x="7471853" y="799431"/>
            <a:ext cx="4520123" cy="1217008"/>
            <a:chOff x="7471853" y="799431"/>
            <a:chExt cx="4520123" cy="1217008"/>
          </a:xfrm>
        </p:grpSpPr>
        <p:sp>
          <p:nvSpPr>
            <p:cNvPr id="20" name="文本框 1">
              <a:extLst>
                <a:ext uri="{FF2B5EF4-FFF2-40B4-BE49-F238E27FC236}">
                  <a16:creationId xmlns:a16="http://schemas.microsoft.com/office/drawing/2014/main" id="{C8335A79-1C33-4517-9721-E06CC68DC1D2}"/>
                </a:ext>
              </a:extLst>
            </p:cNvPr>
            <p:cNvSpPr txBox="1">
              <a:spLocks noChangeArrowheads="1"/>
            </p:cNvSpPr>
            <p:nvPr/>
          </p:nvSpPr>
          <p:spPr bwMode="auto">
            <a:xfrm>
              <a:off x="7585076" y="871865"/>
              <a:ext cx="4406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800" b="1" dirty="0">
                  <a:solidFill>
                    <a:srgbClr val="C00000"/>
                  </a:solidFill>
                  <a:latin typeface="微软雅黑" panose="020B0503020204020204" pitchFamily="34" charset="-122"/>
                  <a:ea typeface="微软雅黑" panose="020B0503020204020204" pitchFamily="34" charset="-122"/>
                </a:rPr>
                <a:t>排卵</a:t>
              </a:r>
              <a:r>
                <a:rPr lang="zh-CN" altLang="en-US" sz="2800" b="1" dirty="0">
                  <a:latin typeface="微软雅黑" panose="020B0503020204020204" pitchFamily="34" charset="-122"/>
                  <a:ea typeface="微软雅黑" panose="020B0503020204020204" pitchFamily="34" charset="-122"/>
                </a:rPr>
                <a:t>是指卵母细胞从卵泡中释放出来的过程</a:t>
              </a:r>
            </a:p>
          </p:txBody>
        </p:sp>
        <p:sp>
          <p:nvSpPr>
            <p:cNvPr id="6" name="对话气泡: 圆角矩形 5">
              <a:extLst>
                <a:ext uri="{FF2B5EF4-FFF2-40B4-BE49-F238E27FC236}">
                  <a16:creationId xmlns:a16="http://schemas.microsoft.com/office/drawing/2014/main" id="{CDECE75D-53CF-428E-85B7-5FEA81540876}"/>
                </a:ext>
              </a:extLst>
            </p:cNvPr>
            <p:cNvSpPr/>
            <p:nvPr/>
          </p:nvSpPr>
          <p:spPr>
            <a:xfrm>
              <a:off x="7471853" y="799431"/>
              <a:ext cx="4406900" cy="1217008"/>
            </a:xfrm>
            <a:prstGeom prst="wedgeRoundRectCallout">
              <a:avLst>
                <a:gd name="adj1" fmla="val -28614"/>
                <a:gd name="adj2" fmla="val 137008"/>
                <a:gd name="adj3" fmla="val 16667"/>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a:extLst>
              <a:ext uri="{FF2B5EF4-FFF2-40B4-BE49-F238E27FC236}">
                <a16:creationId xmlns:a16="http://schemas.microsoft.com/office/drawing/2014/main" id="{D88ABA7F-899C-47DD-9008-353A1422F683}"/>
              </a:ext>
            </a:extLst>
          </p:cNvPr>
          <p:cNvSpPr>
            <a:spLocks noGrp="1" noChangeArrowheads="1"/>
          </p:cNvSpPr>
          <p:nvPr>
            <p:ph type="title"/>
          </p:nvPr>
        </p:nvSpPr>
        <p:spPr>
          <a:xfrm>
            <a:off x="1680172" y="418784"/>
            <a:ext cx="8534400" cy="503237"/>
          </a:xfrm>
        </p:spPr>
        <p:txBody>
          <a:bodyPr/>
          <a:lstStyle/>
          <a:p>
            <a:pPr algn="ctr"/>
            <a:r>
              <a:rPr lang="zh-CN" altLang="en-US" dirty="0"/>
              <a:t>卵泡</a:t>
            </a:r>
          </a:p>
        </p:txBody>
      </p:sp>
      <p:grpSp>
        <p:nvGrpSpPr>
          <p:cNvPr id="23555" name="组合 62482">
            <a:extLst>
              <a:ext uri="{FF2B5EF4-FFF2-40B4-BE49-F238E27FC236}">
                <a16:creationId xmlns:a16="http://schemas.microsoft.com/office/drawing/2014/main" id="{85F73D58-F355-4BB8-8D8D-7A1C54A4D7F1}"/>
              </a:ext>
            </a:extLst>
          </p:cNvPr>
          <p:cNvGrpSpPr>
            <a:grpSpLocks/>
          </p:cNvGrpSpPr>
          <p:nvPr/>
        </p:nvGrpSpPr>
        <p:grpSpPr bwMode="auto">
          <a:xfrm>
            <a:off x="477349" y="1426306"/>
            <a:ext cx="10135943" cy="4638431"/>
            <a:chOff x="304800" y="2285999"/>
            <a:chExt cx="6792440" cy="3104388"/>
          </a:xfrm>
        </p:grpSpPr>
        <p:grpSp>
          <p:nvGrpSpPr>
            <p:cNvPr id="23556" name="组合 4">
              <a:extLst>
                <a:ext uri="{FF2B5EF4-FFF2-40B4-BE49-F238E27FC236}">
                  <a16:creationId xmlns:a16="http://schemas.microsoft.com/office/drawing/2014/main" id="{7951B17A-994F-46D8-903A-4B42EFB92A50}"/>
                </a:ext>
              </a:extLst>
            </p:cNvPr>
            <p:cNvGrpSpPr>
              <a:grpSpLocks noChangeAspect="1"/>
            </p:cNvGrpSpPr>
            <p:nvPr/>
          </p:nvGrpSpPr>
          <p:grpSpPr bwMode="auto">
            <a:xfrm>
              <a:off x="2034241" y="2285999"/>
              <a:ext cx="3664445" cy="3104388"/>
              <a:chOff x="2743200" y="3886200"/>
              <a:chExt cx="2181225" cy="1847850"/>
            </a:xfrm>
          </p:grpSpPr>
          <p:pic>
            <p:nvPicPr>
              <p:cNvPr id="23582" name="Picture 3">
                <a:extLst>
                  <a:ext uri="{FF2B5EF4-FFF2-40B4-BE49-F238E27FC236}">
                    <a16:creationId xmlns:a16="http://schemas.microsoft.com/office/drawing/2014/main" id="{9ADD284A-9E42-4170-A11B-FCAF30128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86200"/>
                <a:ext cx="2181225" cy="18478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23583" name="TextBox 3">
                <a:extLst>
                  <a:ext uri="{FF2B5EF4-FFF2-40B4-BE49-F238E27FC236}">
                    <a16:creationId xmlns:a16="http://schemas.microsoft.com/office/drawing/2014/main" id="{866C27FC-6C85-45D5-BC09-6EACC65A8DE3}"/>
                  </a:ext>
                </a:extLst>
              </p:cNvPr>
              <p:cNvSpPr txBox="1">
                <a:spLocks noChangeArrowheads="1"/>
              </p:cNvSpPr>
              <p:nvPr/>
            </p:nvSpPr>
            <p:spPr bwMode="auto">
              <a:xfrm>
                <a:off x="3758880" y="4824144"/>
                <a:ext cx="319902" cy="134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en-US" altLang="zh-CN" sz="1600" dirty="0">
                    <a:latin typeface="Arial" panose="020B0604020202020204" pitchFamily="34" charset="0"/>
                    <a:cs typeface="Arial" panose="020B0604020202020204" pitchFamily="34" charset="0"/>
                  </a:rPr>
                  <a:t>EGG</a:t>
                </a:r>
                <a:endParaRPr lang="zh-CN" altLang="en-US" sz="1600" dirty="0">
                  <a:latin typeface="Arial" panose="020B0604020202020204" pitchFamily="34" charset="0"/>
                  <a:cs typeface="Arial" panose="020B0604020202020204" pitchFamily="34" charset="0"/>
                </a:endParaRPr>
              </a:p>
            </p:txBody>
          </p:sp>
        </p:grpSp>
        <p:cxnSp>
          <p:nvCxnSpPr>
            <p:cNvPr id="23557" name="直接箭头连接符 6">
              <a:extLst>
                <a:ext uri="{FF2B5EF4-FFF2-40B4-BE49-F238E27FC236}">
                  <a16:creationId xmlns:a16="http://schemas.microsoft.com/office/drawing/2014/main" id="{E3CAC89E-CDD4-4ED5-B2A1-9998AE726CE0}"/>
                </a:ext>
              </a:extLst>
            </p:cNvPr>
            <p:cNvCxnSpPr>
              <a:cxnSpLocks noChangeShapeType="1"/>
            </p:cNvCxnSpPr>
            <p:nvPr/>
          </p:nvCxnSpPr>
          <p:spPr bwMode="auto">
            <a:xfrm flipH="1">
              <a:off x="4118458" y="4419600"/>
              <a:ext cx="1291742" cy="35357"/>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58" name="TextBox 9">
              <a:extLst>
                <a:ext uri="{FF2B5EF4-FFF2-40B4-BE49-F238E27FC236}">
                  <a16:creationId xmlns:a16="http://schemas.microsoft.com/office/drawing/2014/main" id="{2B43F057-CAA1-4D42-8965-3B4705B74BD0}"/>
                </a:ext>
              </a:extLst>
            </p:cNvPr>
            <p:cNvSpPr txBox="1">
              <a:spLocks noChangeArrowheads="1"/>
            </p:cNvSpPr>
            <p:nvPr/>
          </p:nvSpPr>
          <p:spPr bwMode="auto">
            <a:xfrm>
              <a:off x="5344640" y="4216564"/>
              <a:ext cx="1752600"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卵丘颗粒细胞</a:t>
              </a:r>
            </a:p>
          </p:txBody>
        </p:sp>
        <p:cxnSp>
          <p:nvCxnSpPr>
            <p:cNvPr id="23559" name="直接箭头连接符 8">
              <a:extLst>
                <a:ext uri="{FF2B5EF4-FFF2-40B4-BE49-F238E27FC236}">
                  <a16:creationId xmlns:a16="http://schemas.microsoft.com/office/drawing/2014/main" id="{DE142C27-37E6-4A84-ACB8-950879D70168}"/>
                </a:ext>
              </a:extLst>
            </p:cNvPr>
            <p:cNvCxnSpPr>
              <a:cxnSpLocks noChangeShapeType="1"/>
            </p:cNvCxnSpPr>
            <p:nvPr/>
          </p:nvCxnSpPr>
          <p:spPr bwMode="auto">
            <a:xfrm flipV="1">
              <a:off x="2253082" y="4228186"/>
              <a:ext cx="1419148" cy="21946"/>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60" name="直接箭头连接符 13">
              <a:extLst>
                <a:ext uri="{FF2B5EF4-FFF2-40B4-BE49-F238E27FC236}">
                  <a16:creationId xmlns:a16="http://schemas.microsoft.com/office/drawing/2014/main" id="{8C0B78C0-65F7-4D0A-8355-30032FABDB6E}"/>
                </a:ext>
              </a:extLst>
            </p:cNvPr>
            <p:cNvCxnSpPr>
              <a:cxnSpLocks noChangeShapeType="1"/>
            </p:cNvCxnSpPr>
            <p:nvPr/>
          </p:nvCxnSpPr>
          <p:spPr bwMode="auto">
            <a:xfrm flipV="1">
              <a:off x="3276600" y="3957523"/>
              <a:ext cx="424891" cy="277978"/>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1" name="TextBox 17">
              <a:extLst>
                <a:ext uri="{FF2B5EF4-FFF2-40B4-BE49-F238E27FC236}">
                  <a16:creationId xmlns:a16="http://schemas.microsoft.com/office/drawing/2014/main" id="{F3B18D87-E9A0-44E0-9311-85FD4B051A09}"/>
                </a:ext>
              </a:extLst>
            </p:cNvPr>
            <p:cNvSpPr txBox="1">
              <a:spLocks noChangeArrowheads="1"/>
            </p:cNvSpPr>
            <p:nvPr/>
          </p:nvSpPr>
          <p:spPr bwMode="auto">
            <a:xfrm>
              <a:off x="304800" y="4028131"/>
              <a:ext cx="2057400"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放射冠颗粒细胞</a:t>
              </a:r>
            </a:p>
          </p:txBody>
        </p:sp>
        <p:cxnSp>
          <p:nvCxnSpPr>
            <p:cNvPr id="23562" name="直接箭头连接符 18">
              <a:extLst>
                <a:ext uri="{FF2B5EF4-FFF2-40B4-BE49-F238E27FC236}">
                  <a16:creationId xmlns:a16="http://schemas.microsoft.com/office/drawing/2014/main" id="{F90F360B-F850-44D9-81C3-9238C385D085}"/>
                </a:ext>
              </a:extLst>
            </p:cNvPr>
            <p:cNvCxnSpPr>
              <a:cxnSpLocks noChangeShapeType="1"/>
            </p:cNvCxnSpPr>
            <p:nvPr/>
          </p:nvCxnSpPr>
          <p:spPr bwMode="auto">
            <a:xfrm flipH="1">
              <a:off x="4150091" y="4086824"/>
              <a:ext cx="1291742" cy="35357"/>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3" name="TextBox 19">
              <a:extLst>
                <a:ext uri="{FF2B5EF4-FFF2-40B4-BE49-F238E27FC236}">
                  <a16:creationId xmlns:a16="http://schemas.microsoft.com/office/drawing/2014/main" id="{6CA61A83-F4B2-4A69-A290-FDE708436936}"/>
                </a:ext>
              </a:extLst>
            </p:cNvPr>
            <p:cNvSpPr txBox="1">
              <a:spLocks noChangeArrowheads="1"/>
            </p:cNvSpPr>
            <p:nvPr/>
          </p:nvSpPr>
          <p:spPr bwMode="auto">
            <a:xfrm>
              <a:off x="5368672" y="3878101"/>
              <a:ext cx="958967"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透明带</a:t>
              </a:r>
            </a:p>
          </p:txBody>
        </p:sp>
        <p:sp>
          <p:nvSpPr>
            <p:cNvPr id="23564" name="TextBox 20">
              <a:extLst>
                <a:ext uri="{FF2B5EF4-FFF2-40B4-BE49-F238E27FC236}">
                  <a16:creationId xmlns:a16="http://schemas.microsoft.com/office/drawing/2014/main" id="{EAEA6C6C-3EB9-4A60-AF7A-28768D48B933}"/>
                </a:ext>
              </a:extLst>
            </p:cNvPr>
            <p:cNvSpPr txBox="1">
              <a:spLocks noChangeArrowheads="1"/>
            </p:cNvSpPr>
            <p:nvPr/>
          </p:nvSpPr>
          <p:spPr bwMode="auto">
            <a:xfrm>
              <a:off x="5301017" y="4740960"/>
              <a:ext cx="1343167"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卵泡外膜</a:t>
              </a:r>
            </a:p>
          </p:txBody>
        </p:sp>
        <p:cxnSp>
          <p:nvCxnSpPr>
            <p:cNvPr id="23565" name="直接箭头连接符 21">
              <a:extLst>
                <a:ext uri="{FF2B5EF4-FFF2-40B4-BE49-F238E27FC236}">
                  <a16:creationId xmlns:a16="http://schemas.microsoft.com/office/drawing/2014/main" id="{5061A6B3-1118-419E-B1F3-F34260FA80A9}"/>
                </a:ext>
              </a:extLst>
            </p:cNvPr>
            <p:cNvCxnSpPr>
              <a:cxnSpLocks noChangeShapeType="1"/>
            </p:cNvCxnSpPr>
            <p:nvPr/>
          </p:nvCxnSpPr>
          <p:spPr bwMode="auto">
            <a:xfrm flipH="1" flipV="1">
              <a:off x="4843305" y="4943789"/>
              <a:ext cx="554387" cy="3526"/>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66" name="直接箭头连接符 27">
              <a:extLst>
                <a:ext uri="{FF2B5EF4-FFF2-40B4-BE49-F238E27FC236}">
                  <a16:creationId xmlns:a16="http://schemas.microsoft.com/office/drawing/2014/main" id="{5E2CECD1-4FF9-4E06-9EDD-B98058E8CFB2}"/>
                </a:ext>
              </a:extLst>
            </p:cNvPr>
            <p:cNvCxnSpPr>
              <a:cxnSpLocks noChangeShapeType="1"/>
            </p:cNvCxnSpPr>
            <p:nvPr/>
          </p:nvCxnSpPr>
          <p:spPr bwMode="auto">
            <a:xfrm flipV="1">
              <a:off x="2253082" y="4621971"/>
              <a:ext cx="794877" cy="26710"/>
            </a:xfrm>
            <a:prstGeom prst="straightConnector1">
              <a:avLst/>
            </a:prstGeom>
            <a:noFill/>
            <a:ln w="2540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67" name="直接连接符 28">
              <a:extLst>
                <a:ext uri="{FF2B5EF4-FFF2-40B4-BE49-F238E27FC236}">
                  <a16:creationId xmlns:a16="http://schemas.microsoft.com/office/drawing/2014/main" id="{429BF06B-E420-4A59-B59C-ABB0B3221AC6}"/>
                </a:ext>
              </a:extLst>
            </p:cNvPr>
            <p:cNvCxnSpPr>
              <a:cxnSpLocks noChangeShapeType="1"/>
            </p:cNvCxnSpPr>
            <p:nvPr/>
          </p:nvCxnSpPr>
          <p:spPr bwMode="auto">
            <a:xfrm flipV="1">
              <a:off x="2181225" y="4626735"/>
              <a:ext cx="638175" cy="7178"/>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8" name="TextBox 34">
              <a:extLst>
                <a:ext uri="{FF2B5EF4-FFF2-40B4-BE49-F238E27FC236}">
                  <a16:creationId xmlns:a16="http://schemas.microsoft.com/office/drawing/2014/main" id="{7F7F12CE-1DBA-438D-9099-30F783F6B6EA}"/>
                </a:ext>
              </a:extLst>
            </p:cNvPr>
            <p:cNvSpPr txBox="1">
              <a:spLocks noChangeArrowheads="1"/>
            </p:cNvSpPr>
            <p:nvPr/>
          </p:nvSpPr>
          <p:spPr bwMode="auto">
            <a:xfrm>
              <a:off x="1576387" y="4434337"/>
              <a:ext cx="709613"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基膜</a:t>
              </a:r>
            </a:p>
          </p:txBody>
        </p:sp>
        <p:cxnSp>
          <p:nvCxnSpPr>
            <p:cNvPr id="23569" name="直接箭头连接符 35">
              <a:extLst>
                <a:ext uri="{FF2B5EF4-FFF2-40B4-BE49-F238E27FC236}">
                  <a16:creationId xmlns:a16="http://schemas.microsoft.com/office/drawing/2014/main" id="{09F915E5-DCE5-45E4-B63C-AECD3C874ED4}"/>
                </a:ext>
              </a:extLst>
            </p:cNvPr>
            <p:cNvCxnSpPr>
              <a:cxnSpLocks noChangeShapeType="1"/>
            </p:cNvCxnSpPr>
            <p:nvPr/>
          </p:nvCxnSpPr>
          <p:spPr bwMode="auto">
            <a:xfrm flipH="1" flipV="1">
              <a:off x="4110824" y="3267986"/>
              <a:ext cx="1316067" cy="8614"/>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70" name="TextBox 37">
              <a:extLst>
                <a:ext uri="{FF2B5EF4-FFF2-40B4-BE49-F238E27FC236}">
                  <a16:creationId xmlns:a16="http://schemas.microsoft.com/office/drawing/2014/main" id="{AD8FDEAE-3A2B-446D-BE02-CFABDE13BB69}"/>
                </a:ext>
              </a:extLst>
            </p:cNvPr>
            <p:cNvSpPr txBox="1">
              <a:spLocks noChangeArrowheads="1"/>
            </p:cNvSpPr>
            <p:nvPr/>
          </p:nvSpPr>
          <p:spPr bwMode="auto">
            <a:xfrm>
              <a:off x="5370274" y="3068594"/>
              <a:ext cx="958967"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卵泡腔</a:t>
              </a:r>
            </a:p>
          </p:txBody>
        </p:sp>
        <p:sp>
          <p:nvSpPr>
            <p:cNvPr id="23571" name="TextBox 38">
              <a:extLst>
                <a:ext uri="{FF2B5EF4-FFF2-40B4-BE49-F238E27FC236}">
                  <a16:creationId xmlns:a16="http://schemas.microsoft.com/office/drawing/2014/main" id="{0BB1F008-0BC6-47D7-A642-07E382810D30}"/>
                </a:ext>
              </a:extLst>
            </p:cNvPr>
            <p:cNvSpPr txBox="1">
              <a:spLocks noChangeArrowheads="1"/>
            </p:cNvSpPr>
            <p:nvPr/>
          </p:nvSpPr>
          <p:spPr bwMode="auto">
            <a:xfrm>
              <a:off x="5448357" y="3562184"/>
              <a:ext cx="1257243"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毛细血管</a:t>
              </a:r>
            </a:p>
          </p:txBody>
        </p:sp>
        <p:cxnSp>
          <p:nvCxnSpPr>
            <p:cNvPr id="23572" name="直接连接符 62468">
              <a:extLst>
                <a:ext uri="{FF2B5EF4-FFF2-40B4-BE49-F238E27FC236}">
                  <a16:creationId xmlns:a16="http://schemas.microsoft.com/office/drawing/2014/main" id="{F8DFA5FA-2777-4D0D-888B-3DE5266FEC08}"/>
                </a:ext>
              </a:extLst>
            </p:cNvPr>
            <p:cNvCxnSpPr>
              <a:cxnSpLocks noChangeShapeType="1"/>
            </p:cNvCxnSpPr>
            <p:nvPr/>
          </p:nvCxnSpPr>
          <p:spPr bwMode="auto">
            <a:xfrm>
              <a:off x="5239910" y="3792772"/>
              <a:ext cx="186981" cy="8049"/>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73" name="直接箭头连接符 62470">
              <a:extLst>
                <a:ext uri="{FF2B5EF4-FFF2-40B4-BE49-F238E27FC236}">
                  <a16:creationId xmlns:a16="http://schemas.microsoft.com/office/drawing/2014/main" id="{54371BD1-F125-4BA3-B667-49BC8A466972}"/>
                </a:ext>
              </a:extLst>
            </p:cNvPr>
            <p:cNvCxnSpPr>
              <a:cxnSpLocks noChangeShapeType="1"/>
            </p:cNvCxnSpPr>
            <p:nvPr/>
          </p:nvCxnSpPr>
          <p:spPr bwMode="auto">
            <a:xfrm flipH="1">
              <a:off x="4843306" y="2870421"/>
              <a:ext cx="571532" cy="25179"/>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74" name="TextBox 44">
              <a:extLst>
                <a:ext uri="{FF2B5EF4-FFF2-40B4-BE49-F238E27FC236}">
                  <a16:creationId xmlns:a16="http://schemas.microsoft.com/office/drawing/2014/main" id="{FC356398-450F-4F47-82E7-1F1E47F0D781}"/>
                </a:ext>
              </a:extLst>
            </p:cNvPr>
            <p:cNvSpPr txBox="1">
              <a:spLocks noChangeArrowheads="1"/>
            </p:cNvSpPr>
            <p:nvPr/>
          </p:nvSpPr>
          <p:spPr bwMode="auto">
            <a:xfrm>
              <a:off x="5334000" y="2660533"/>
              <a:ext cx="1257243"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间质细胞</a:t>
              </a:r>
            </a:p>
          </p:txBody>
        </p:sp>
        <p:sp>
          <p:nvSpPr>
            <p:cNvPr id="23575" name="TextBox 45">
              <a:extLst>
                <a:ext uri="{FF2B5EF4-FFF2-40B4-BE49-F238E27FC236}">
                  <a16:creationId xmlns:a16="http://schemas.microsoft.com/office/drawing/2014/main" id="{197AFA74-E2BA-4199-9A30-635612A9A9D2}"/>
                </a:ext>
              </a:extLst>
            </p:cNvPr>
            <p:cNvSpPr txBox="1">
              <a:spLocks noChangeArrowheads="1"/>
            </p:cNvSpPr>
            <p:nvPr/>
          </p:nvSpPr>
          <p:spPr bwMode="auto">
            <a:xfrm>
              <a:off x="762000" y="2555788"/>
              <a:ext cx="1491082"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dirty="0">
                  <a:latin typeface="黑体" panose="02010609060101010101" pitchFamily="49" charset="-122"/>
                  <a:ea typeface="黑体" panose="02010609060101010101" pitchFamily="49" charset="-122"/>
                </a:rPr>
                <a:t>膜颗粒细胞</a:t>
              </a:r>
            </a:p>
          </p:txBody>
        </p:sp>
        <p:cxnSp>
          <p:nvCxnSpPr>
            <p:cNvPr id="23576" name="直接箭头连接符 62473">
              <a:extLst>
                <a:ext uri="{FF2B5EF4-FFF2-40B4-BE49-F238E27FC236}">
                  <a16:creationId xmlns:a16="http://schemas.microsoft.com/office/drawing/2014/main" id="{6EC0DA10-FEBF-43FF-AC6D-0CC872111AEA}"/>
                </a:ext>
              </a:extLst>
            </p:cNvPr>
            <p:cNvCxnSpPr>
              <a:cxnSpLocks noChangeShapeType="1"/>
            </p:cNvCxnSpPr>
            <p:nvPr/>
          </p:nvCxnSpPr>
          <p:spPr bwMode="auto">
            <a:xfrm>
              <a:off x="2286000" y="2762310"/>
              <a:ext cx="1203045" cy="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77" name="直接连接符 62477">
              <a:extLst>
                <a:ext uri="{FF2B5EF4-FFF2-40B4-BE49-F238E27FC236}">
                  <a16:creationId xmlns:a16="http://schemas.microsoft.com/office/drawing/2014/main" id="{AD962C14-A1B7-40F5-9324-780626813A1A}"/>
                </a:ext>
              </a:extLst>
            </p:cNvPr>
            <p:cNvCxnSpPr>
              <a:cxnSpLocks noChangeShapeType="1"/>
            </p:cNvCxnSpPr>
            <p:nvPr/>
          </p:nvCxnSpPr>
          <p:spPr bwMode="auto">
            <a:xfrm>
              <a:off x="2294415" y="3298572"/>
              <a:ext cx="381467" cy="0"/>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578" name="直接连接符 62481">
              <a:extLst>
                <a:ext uri="{FF2B5EF4-FFF2-40B4-BE49-F238E27FC236}">
                  <a16:creationId xmlns:a16="http://schemas.microsoft.com/office/drawing/2014/main" id="{3501B975-D0F7-4558-A1DC-96357962CAF9}"/>
                </a:ext>
              </a:extLst>
            </p:cNvPr>
            <p:cNvCxnSpPr>
              <a:cxnSpLocks noChangeShapeType="1"/>
            </p:cNvCxnSpPr>
            <p:nvPr/>
          </p:nvCxnSpPr>
          <p:spPr bwMode="auto">
            <a:xfrm>
              <a:off x="2675882" y="3298572"/>
              <a:ext cx="157075" cy="61708"/>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79" name="TextBox 56">
              <a:extLst>
                <a:ext uri="{FF2B5EF4-FFF2-40B4-BE49-F238E27FC236}">
                  <a16:creationId xmlns:a16="http://schemas.microsoft.com/office/drawing/2014/main" id="{CB7D6DD3-163A-4752-95B7-E7167E7B5921}"/>
                </a:ext>
              </a:extLst>
            </p:cNvPr>
            <p:cNvSpPr txBox="1">
              <a:spLocks noChangeArrowheads="1"/>
            </p:cNvSpPr>
            <p:nvPr/>
          </p:nvSpPr>
          <p:spPr bwMode="auto">
            <a:xfrm>
              <a:off x="1095233" y="3051330"/>
              <a:ext cx="1343167"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卵泡内膜</a:t>
              </a:r>
            </a:p>
          </p:txBody>
        </p:sp>
        <p:cxnSp>
          <p:nvCxnSpPr>
            <p:cNvPr id="23580" name="直接连接符 57">
              <a:extLst>
                <a:ext uri="{FF2B5EF4-FFF2-40B4-BE49-F238E27FC236}">
                  <a16:creationId xmlns:a16="http://schemas.microsoft.com/office/drawing/2014/main" id="{99290AE4-EC9C-45BA-8D32-140399F59C57}"/>
                </a:ext>
              </a:extLst>
            </p:cNvPr>
            <p:cNvCxnSpPr>
              <a:cxnSpLocks noChangeShapeType="1"/>
            </p:cNvCxnSpPr>
            <p:nvPr/>
          </p:nvCxnSpPr>
          <p:spPr bwMode="auto">
            <a:xfrm>
              <a:off x="2188763" y="3686584"/>
              <a:ext cx="381467" cy="0"/>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81" name="TextBox 58">
              <a:extLst>
                <a:ext uri="{FF2B5EF4-FFF2-40B4-BE49-F238E27FC236}">
                  <a16:creationId xmlns:a16="http://schemas.microsoft.com/office/drawing/2014/main" id="{862A99C6-DDA5-41C4-AE86-D4D2C6BBC05C}"/>
                </a:ext>
              </a:extLst>
            </p:cNvPr>
            <p:cNvSpPr txBox="1">
              <a:spLocks noChangeArrowheads="1"/>
            </p:cNvSpPr>
            <p:nvPr/>
          </p:nvSpPr>
          <p:spPr bwMode="auto">
            <a:xfrm>
              <a:off x="433551" y="3464815"/>
              <a:ext cx="1928649" cy="35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zh-CN" altLang="en-US" sz="2800">
                  <a:latin typeface="黑体" panose="02010609060101010101" pitchFamily="49" charset="-122"/>
                  <a:ea typeface="黑体" panose="02010609060101010101" pitchFamily="49" charset="-122"/>
                </a:rPr>
                <a:t>疏松结缔组织</a:t>
              </a:r>
            </a:p>
          </p:txBody>
        </p:sp>
      </p:grpSp>
    </p:spTree>
    <p:extLst>
      <p:ext uri="{BB962C8B-B14F-4D97-AF65-F5344CB8AC3E}">
        <p14:creationId xmlns:p14="http://schemas.microsoft.com/office/powerpoint/2010/main" val="4057542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id="{C9B87000-C44B-4F09-8AD6-9A6EAE7D2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014" y="1045183"/>
            <a:ext cx="4038600" cy="5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702B54E-A4E2-428E-8024-5B5BD7DBE14B}"/>
              </a:ext>
            </a:extLst>
          </p:cNvPr>
          <p:cNvSpPr txBox="1">
            <a:spLocks noChangeArrowheads="1"/>
          </p:cNvSpPr>
          <p:nvPr/>
        </p:nvSpPr>
        <p:spPr>
          <a:xfrm>
            <a:off x="3055814" y="968983"/>
            <a:ext cx="1752600" cy="609600"/>
          </a:xfrm>
          <a:prstGeom prst="rect">
            <a:avLst/>
          </a:prstGeom>
        </p:spPr>
        <p:txBody>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spcBef>
                <a:spcPct val="0"/>
              </a:spcBef>
              <a:buFontTx/>
              <a:buNone/>
            </a:pPr>
            <a:r>
              <a:rPr lang="zh-CN" altLang="en-US" sz="2000">
                <a:latin typeface="黑体" panose="02010609060101010101" pitchFamily="49" charset="-122"/>
                <a:ea typeface="黑体" panose="02010609060101010101" pitchFamily="49" charset="-122"/>
              </a:rPr>
              <a:t>卵巢生发上皮的卵原细胞</a:t>
            </a:r>
            <a:endParaRPr lang="zh-CN" altLang="en-US" sz="2000" dirty="0">
              <a:latin typeface="黑体" panose="02010609060101010101" pitchFamily="49" charset="-122"/>
              <a:ea typeface="黑体" panose="02010609060101010101" pitchFamily="49" charset="-122"/>
            </a:endParaRPr>
          </a:p>
        </p:txBody>
      </p:sp>
      <p:sp>
        <p:nvSpPr>
          <p:cNvPr id="4" name="Text Box 4">
            <a:extLst>
              <a:ext uri="{FF2B5EF4-FFF2-40B4-BE49-F238E27FC236}">
                <a16:creationId xmlns:a16="http://schemas.microsoft.com/office/drawing/2014/main" id="{4301121A-191A-4629-8162-C0928906BD65}"/>
              </a:ext>
            </a:extLst>
          </p:cNvPr>
          <p:cNvSpPr txBox="1">
            <a:spLocks noChangeArrowheads="1"/>
          </p:cNvSpPr>
          <p:nvPr/>
        </p:nvSpPr>
        <p:spPr bwMode="auto">
          <a:xfrm>
            <a:off x="5017964" y="2812070"/>
            <a:ext cx="2038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初级卵母细胞</a:t>
            </a:r>
          </a:p>
        </p:txBody>
      </p:sp>
      <p:sp>
        <p:nvSpPr>
          <p:cNvPr id="5" name="Text Box 6">
            <a:extLst>
              <a:ext uri="{FF2B5EF4-FFF2-40B4-BE49-F238E27FC236}">
                <a16:creationId xmlns:a16="http://schemas.microsoft.com/office/drawing/2014/main" id="{9FAFCA93-5135-4FAC-B762-26158AA1CDEA}"/>
              </a:ext>
            </a:extLst>
          </p:cNvPr>
          <p:cNvSpPr txBox="1">
            <a:spLocks noChangeArrowheads="1"/>
          </p:cNvSpPr>
          <p:nvPr/>
        </p:nvSpPr>
        <p:spPr bwMode="auto">
          <a:xfrm>
            <a:off x="5429737" y="3748379"/>
            <a:ext cx="2286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次级卵母细胞</a:t>
            </a:r>
          </a:p>
        </p:txBody>
      </p:sp>
      <p:sp>
        <p:nvSpPr>
          <p:cNvPr id="6" name="Text Box 8">
            <a:extLst>
              <a:ext uri="{FF2B5EF4-FFF2-40B4-BE49-F238E27FC236}">
                <a16:creationId xmlns:a16="http://schemas.microsoft.com/office/drawing/2014/main" id="{7D684608-21BE-42A2-89A9-83DD80AD947C}"/>
              </a:ext>
            </a:extLst>
          </p:cNvPr>
          <p:cNvSpPr txBox="1">
            <a:spLocks noChangeArrowheads="1"/>
          </p:cNvSpPr>
          <p:nvPr/>
        </p:nvSpPr>
        <p:spPr bwMode="auto">
          <a:xfrm>
            <a:off x="6789614" y="5464783"/>
            <a:ext cx="1608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400" dirty="0">
                <a:latin typeface="黑体" panose="02010609060101010101" pitchFamily="49" charset="-122"/>
                <a:ea typeface="黑体" panose="02010609060101010101" pitchFamily="49" charset="-122"/>
              </a:rPr>
              <a:t>卵细胞</a:t>
            </a:r>
          </a:p>
        </p:txBody>
      </p:sp>
      <p:sp>
        <p:nvSpPr>
          <p:cNvPr id="7" name="右大括号 6">
            <a:extLst>
              <a:ext uri="{FF2B5EF4-FFF2-40B4-BE49-F238E27FC236}">
                <a16:creationId xmlns:a16="http://schemas.microsoft.com/office/drawing/2014/main" id="{1870A86F-2D71-48BB-871A-CBB8849399FC}"/>
              </a:ext>
            </a:extLst>
          </p:cNvPr>
          <p:cNvSpPr/>
          <p:nvPr/>
        </p:nvSpPr>
        <p:spPr>
          <a:xfrm>
            <a:off x="6884864" y="1469565"/>
            <a:ext cx="171450" cy="1544638"/>
          </a:xfrm>
          <a:prstGeom prst="rightBrace">
            <a:avLst>
              <a:gd name="adj1" fmla="val 32823"/>
              <a:gd name="adj2" fmla="val 50000"/>
            </a:avLst>
          </a:prstGeom>
          <a:ln w="19050">
            <a:solidFill>
              <a:srgbClr val="131313"/>
            </a:solidFill>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zh-CN" altLang="en-US">
              <a:latin typeface="Verdana" panose="020B0604030504040204" pitchFamily="34" charset="0"/>
              <a:ea typeface="宋体" panose="02010600030101010101" pitchFamily="2" charset="-122"/>
            </a:endParaRPr>
          </a:p>
        </p:txBody>
      </p:sp>
      <p:sp>
        <p:nvSpPr>
          <p:cNvPr id="8" name="Text Box 4">
            <a:extLst>
              <a:ext uri="{FF2B5EF4-FFF2-40B4-BE49-F238E27FC236}">
                <a16:creationId xmlns:a16="http://schemas.microsoft.com/office/drawing/2014/main" id="{424035E5-3C4E-482E-86EB-11A913AF5452}"/>
              </a:ext>
            </a:extLst>
          </p:cNvPr>
          <p:cNvSpPr txBox="1">
            <a:spLocks noChangeArrowheads="1"/>
          </p:cNvSpPr>
          <p:nvPr/>
        </p:nvSpPr>
        <p:spPr bwMode="auto">
          <a:xfrm>
            <a:off x="7175010" y="1900121"/>
            <a:ext cx="322726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胚胎期已完成，出生后的卵母细胞数目已经确定</a:t>
            </a:r>
          </a:p>
        </p:txBody>
      </p:sp>
      <p:sp>
        <p:nvSpPr>
          <p:cNvPr id="9" name="Text Box 4">
            <a:extLst>
              <a:ext uri="{FF2B5EF4-FFF2-40B4-BE49-F238E27FC236}">
                <a16:creationId xmlns:a16="http://schemas.microsoft.com/office/drawing/2014/main" id="{E005B54E-7B9C-469B-ABE3-A0EC7DF23C2F}"/>
              </a:ext>
            </a:extLst>
          </p:cNvPr>
          <p:cNvSpPr txBox="1">
            <a:spLocks noChangeArrowheads="1"/>
          </p:cNvSpPr>
          <p:nvPr/>
        </p:nvSpPr>
        <p:spPr bwMode="auto">
          <a:xfrm>
            <a:off x="6942014" y="4407607"/>
            <a:ext cx="4305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成熟卵细胞停留在减数分裂</a:t>
            </a:r>
            <a:r>
              <a:rPr lang="en-US" altLang="zh-CN" sz="2000" dirty="0">
                <a:latin typeface="黑体" panose="02010609060101010101" pitchFamily="49" charset="-122"/>
                <a:ea typeface="黑体" panose="02010609060101010101" pitchFamily="49" charset="-122"/>
              </a:rPr>
              <a:t>Ⅱ</a:t>
            </a:r>
            <a:r>
              <a:rPr lang="zh-CN" altLang="en-US" sz="2000" dirty="0">
                <a:latin typeface="黑体" panose="02010609060101010101" pitchFamily="49" charset="-122"/>
                <a:ea typeface="黑体" panose="02010609060101010101" pitchFamily="49" charset="-122"/>
              </a:rPr>
              <a:t>中期，等待受精，受精后完成全部减数分裂</a:t>
            </a:r>
          </a:p>
        </p:txBody>
      </p:sp>
      <p:cxnSp>
        <p:nvCxnSpPr>
          <p:cNvPr id="10" name="直接箭头连接符 9">
            <a:extLst>
              <a:ext uri="{FF2B5EF4-FFF2-40B4-BE49-F238E27FC236}">
                <a16:creationId xmlns:a16="http://schemas.microsoft.com/office/drawing/2014/main" id="{704FF00A-4217-415C-AC38-68F6924A9ABD}"/>
              </a:ext>
            </a:extLst>
          </p:cNvPr>
          <p:cNvCxnSpPr/>
          <p:nvPr/>
        </p:nvCxnSpPr>
        <p:spPr>
          <a:xfrm flipH="1">
            <a:off x="5570414" y="4694845"/>
            <a:ext cx="1371600" cy="0"/>
          </a:xfrm>
          <a:prstGeom prst="straightConnector1">
            <a:avLst/>
          </a:prstGeom>
          <a:ln w="19050">
            <a:solidFill>
              <a:srgbClr val="131313"/>
            </a:solidFill>
            <a:tailEnd type="triangle"/>
          </a:ln>
        </p:spPr>
        <p:style>
          <a:lnRef idx="1">
            <a:schemeClr val="accent1"/>
          </a:lnRef>
          <a:fillRef idx="0">
            <a:schemeClr val="accent1"/>
          </a:fillRef>
          <a:effectRef idx="0">
            <a:schemeClr val="accent1"/>
          </a:effectRef>
          <a:fontRef idx="minor">
            <a:schemeClr val="tx1"/>
          </a:fontRef>
        </p:style>
      </p:cxnSp>
      <p:sp>
        <p:nvSpPr>
          <p:cNvPr id="12" name="矩形 2">
            <a:extLst>
              <a:ext uri="{FF2B5EF4-FFF2-40B4-BE49-F238E27FC236}">
                <a16:creationId xmlns:a16="http://schemas.microsoft.com/office/drawing/2014/main" id="{3CBB4556-A511-4F9C-B549-6EC6BC2CA565}"/>
              </a:ext>
            </a:extLst>
          </p:cNvPr>
          <p:cNvSpPr>
            <a:spLocks noChangeArrowheads="1"/>
          </p:cNvSpPr>
          <p:nvPr/>
        </p:nvSpPr>
        <p:spPr bwMode="auto">
          <a:xfrm>
            <a:off x="3208214" y="4201013"/>
            <a:ext cx="121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第一极体</a:t>
            </a:r>
          </a:p>
        </p:txBody>
      </p:sp>
      <p:sp>
        <p:nvSpPr>
          <p:cNvPr id="13" name="矩形 4">
            <a:extLst>
              <a:ext uri="{FF2B5EF4-FFF2-40B4-BE49-F238E27FC236}">
                <a16:creationId xmlns:a16="http://schemas.microsoft.com/office/drawing/2014/main" id="{E7F72295-53D4-4ABD-A3F1-80C98AFE7C5C}"/>
              </a:ext>
            </a:extLst>
          </p:cNvPr>
          <p:cNvSpPr>
            <a:spLocks noChangeArrowheads="1"/>
          </p:cNvSpPr>
          <p:nvPr/>
        </p:nvSpPr>
        <p:spPr bwMode="auto">
          <a:xfrm>
            <a:off x="3842570" y="5777520"/>
            <a:ext cx="13468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000" dirty="0">
                <a:latin typeface="黑体" panose="02010609060101010101" pitchFamily="49" charset="-122"/>
                <a:ea typeface="黑体" panose="02010609060101010101" pitchFamily="49" charset="-122"/>
              </a:rPr>
              <a:t>第二极体 </a:t>
            </a:r>
          </a:p>
        </p:txBody>
      </p:sp>
      <p:sp>
        <p:nvSpPr>
          <p:cNvPr id="15" name="标题 1">
            <a:extLst>
              <a:ext uri="{FF2B5EF4-FFF2-40B4-BE49-F238E27FC236}">
                <a16:creationId xmlns:a16="http://schemas.microsoft.com/office/drawing/2014/main" id="{E2F93332-65BD-4CB4-B7F4-94958089944B}"/>
              </a:ext>
            </a:extLst>
          </p:cNvPr>
          <p:cNvSpPr txBox="1">
            <a:spLocks noChangeArrowheads="1"/>
          </p:cNvSpPr>
          <p:nvPr/>
        </p:nvSpPr>
        <p:spPr>
          <a:xfrm>
            <a:off x="475761" y="313532"/>
            <a:ext cx="3196908" cy="503237"/>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r>
              <a:rPr lang="zh-CN" altLang="en-US"/>
              <a:t>卵子发生</a:t>
            </a:r>
            <a:endParaRPr lang="zh-CN" altLang="en-US" dirty="0"/>
          </a:p>
        </p:txBody>
      </p:sp>
      <p:sp>
        <p:nvSpPr>
          <p:cNvPr id="14" name="文本框 13">
            <a:extLst>
              <a:ext uri="{FF2B5EF4-FFF2-40B4-BE49-F238E27FC236}">
                <a16:creationId xmlns:a16="http://schemas.microsoft.com/office/drawing/2014/main" id="{B6177045-303F-4940-A3C3-07FF24FF7708}"/>
              </a:ext>
            </a:extLst>
          </p:cNvPr>
          <p:cNvSpPr txBox="1"/>
          <p:nvPr/>
        </p:nvSpPr>
        <p:spPr>
          <a:xfrm>
            <a:off x="5985649" y="1592344"/>
            <a:ext cx="803966" cy="307777"/>
          </a:xfrm>
          <a:prstGeom prst="rect">
            <a:avLst/>
          </a:prstGeom>
          <a:solidFill>
            <a:schemeClr val="bg1"/>
          </a:solidFill>
        </p:spPr>
        <p:txBody>
          <a:bodyPr wrap="square" rtlCol="0">
            <a:spAutoFit/>
          </a:bodyPr>
          <a:lstStyle/>
          <a:p>
            <a:r>
              <a:rPr lang="en-US" altLang="zh-CN" sz="1400" dirty="0"/>
              <a:t>Mitosis</a:t>
            </a:r>
            <a:endParaRPr lang="zh-CN" altLang="en-US" sz="1400" dirty="0"/>
          </a:p>
        </p:txBody>
      </p:sp>
    </p:spTree>
    <p:extLst>
      <p:ext uri="{BB962C8B-B14F-4D97-AF65-F5344CB8AC3E}">
        <p14:creationId xmlns:p14="http://schemas.microsoft.com/office/powerpoint/2010/main" val="3899952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5" name="Picture 4" descr="62-1">
            <a:extLst>
              <a:ext uri="{FF2B5EF4-FFF2-40B4-BE49-F238E27FC236}">
                <a16:creationId xmlns:a16="http://schemas.microsoft.com/office/drawing/2014/main" id="{8F806418-00C2-420D-844F-4B8CF83F8799}"/>
              </a:ext>
            </a:extLst>
          </p:cNvPr>
          <p:cNvPicPr>
            <a:picLocks noChangeAspect="1" noChangeArrowheads="1"/>
          </p:cNvPicPr>
          <p:nvPr/>
        </p:nvPicPr>
        <p:blipFill>
          <a:blip r:embed="rId3">
            <a:lum bright="-12000" contrast="24000"/>
            <a:extLst>
              <a:ext uri="{28A0092B-C50C-407E-A947-70E740481C1C}">
                <a14:useLocalDpi xmlns:a14="http://schemas.microsoft.com/office/drawing/2010/main" val="0"/>
              </a:ext>
            </a:extLst>
          </a:blip>
          <a:srcRect/>
          <a:stretch>
            <a:fillRect/>
          </a:stretch>
        </p:blipFill>
        <p:spPr bwMode="auto">
          <a:xfrm>
            <a:off x="1458460" y="873126"/>
            <a:ext cx="3767137"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7" name="Picture 13" descr="328576212">
            <a:extLst>
              <a:ext uri="{FF2B5EF4-FFF2-40B4-BE49-F238E27FC236}">
                <a16:creationId xmlns:a16="http://schemas.microsoft.com/office/drawing/2014/main" id="{41E7BC57-10FC-4F9E-A498-9671F0CE51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981075"/>
            <a:ext cx="28575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9" name="Picture 15" descr="328700893">
            <a:extLst>
              <a:ext uri="{FF2B5EF4-FFF2-40B4-BE49-F238E27FC236}">
                <a16:creationId xmlns:a16="http://schemas.microsoft.com/office/drawing/2014/main" id="{6171516E-D195-4A54-8787-A42041E6DB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2626" y="3357564"/>
            <a:ext cx="3419475" cy="317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80" name="Text Box 16">
            <a:extLst>
              <a:ext uri="{FF2B5EF4-FFF2-40B4-BE49-F238E27FC236}">
                <a16:creationId xmlns:a16="http://schemas.microsoft.com/office/drawing/2014/main" id="{C65BDE41-7237-4013-A1BB-365621267598}"/>
              </a:ext>
            </a:extLst>
          </p:cNvPr>
          <p:cNvSpPr txBox="1">
            <a:spLocks noChangeArrowheads="1"/>
          </p:cNvSpPr>
          <p:nvPr/>
        </p:nvSpPr>
        <p:spPr bwMode="auto">
          <a:xfrm>
            <a:off x="2466521" y="2457451"/>
            <a:ext cx="25923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7"/>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000" b="1" dirty="0">
                <a:latin typeface="Times New Roman" panose="02020603050405020304" pitchFamily="18" charset="0"/>
                <a:ea typeface="楷体_GB2312" pitchFamily="49" charset="-122"/>
              </a:rPr>
              <a:t>次级卵母细胞</a:t>
            </a:r>
          </a:p>
        </p:txBody>
      </p:sp>
      <p:sp>
        <p:nvSpPr>
          <p:cNvPr id="241681" name="Text Box 17">
            <a:extLst>
              <a:ext uri="{FF2B5EF4-FFF2-40B4-BE49-F238E27FC236}">
                <a16:creationId xmlns:a16="http://schemas.microsoft.com/office/drawing/2014/main" id="{EED304C1-BEDF-42E0-844B-9DB6F118A771}"/>
              </a:ext>
            </a:extLst>
          </p:cNvPr>
          <p:cNvSpPr txBox="1">
            <a:spLocks noChangeArrowheads="1"/>
          </p:cNvSpPr>
          <p:nvPr/>
        </p:nvSpPr>
        <p:spPr bwMode="auto">
          <a:xfrm>
            <a:off x="6672264" y="5300664"/>
            <a:ext cx="695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6"/>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7"/>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kumimoji="0" lang="zh-CN" altLang="en-US" sz="2000" b="1">
                <a:latin typeface="宋体" panose="02010600030101010101" pitchFamily="2" charset="-122"/>
              </a:rPr>
              <a:t>Ｍ</a:t>
            </a:r>
            <a:r>
              <a:rPr kumimoji="0" lang="en-US" altLang="zh-CN" sz="2000" b="1">
                <a:latin typeface="宋体" panose="02010600030101010101" pitchFamily="2" charset="-122"/>
              </a:rPr>
              <a:t>Ⅱ</a:t>
            </a:r>
          </a:p>
        </p:txBody>
      </p:sp>
      <p:sp>
        <p:nvSpPr>
          <p:cNvPr id="9" name="Rectangle 2">
            <a:extLst>
              <a:ext uri="{FF2B5EF4-FFF2-40B4-BE49-F238E27FC236}">
                <a16:creationId xmlns:a16="http://schemas.microsoft.com/office/drawing/2014/main" id="{C65D8916-599C-4B95-8ED5-5AD3812AFF2B}"/>
              </a:ext>
            </a:extLst>
          </p:cNvPr>
          <p:cNvSpPr>
            <a:spLocks noGrp="1" noChangeArrowheads="1"/>
          </p:cNvSpPr>
          <p:nvPr>
            <p:ph type="title"/>
          </p:nvPr>
        </p:nvSpPr>
        <p:spPr>
          <a:xfrm>
            <a:off x="1208314" y="106713"/>
            <a:ext cx="5029200" cy="581706"/>
          </a:xfrm>
          <a:noFill/>
        </p:spPr>
        <p:txBody>
          <a:bodyPr/>
          <a:lstStyle/>
          <a:p>
            <a:pPr eaLnBrk="1" hangingPunct="1"/>
            <a:r>
              <a:rPr lang="en-US" altLang="zh-CN" dirty="0"/>
              <a:t>2. </a:t>
            </a:r>
            <a:r>
              <a:rPr lang="zh-CN" altLang="en-US" dirty="0"/>
              <a:t>卵子的发生</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a:extLst>
              <a:ext uri="{FF2B5EF4-FFF2-40B4-BE49-F238E27FC236}">
                <a16:creationId xmlns:a16="http://schemas.microsoft.com/office/drawing/2014/main" id="{5F3E3ECB-B3F2-4068-ABA4-86038E64D087}"/>
              </a:ext>
            </a:extLst>
          </p:cNvPr>
          <p:cNvSpPr txBox="1">
            <a:spLocks noChangeArrowheads="1"/>
          </p:cNvSpPr>
          <p:nvPr/>
        </p:nvSpPr>
        <p:spPr bwMode="auto">
          <a:xfrm>
            <a:off x="437746" y="1027568"/>
            <a:ext cx="1064119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3600" b="1" dirty="0">
                <a:latin typeface="微软雅黑" panose="020B0503020204020204" pitchFamily="34" charset="-122"/>
                <a:ea typeface="微软雅黑" panose="020B0503020204020204" pitchFamily="34" charset="-122"/>
              </a:rPr>
              <a:t>卵子受精的标志：</a:t>
            </a:r>
          </a:p>
          <a:p>
            <a:pPr>
              <a:spcBef>
                <a:spcPct val="50000"/>
              </a:spcBef>
              <a:buNone/>
            </a:pPr>
            <a:r>
              <a:rPr lang="zh-CN" altLang="en-US" b="1" dirty="0">
                <a:latin typeface="微软雅黑" panose="020B0503020204020204" pitchFamily="34" charset="-122"/>
                <a:ea typeface="微软雅黑" panose="020B0503020204020204" pitchFamily="34" charset="-122"/>
              </a:rPr>
              <a:t>        在</a:t>
            </a:r>
            <a:r>
              <a:rPr lang="zh-CN" altLang="en-US" b="1" u="sng" dirty="0">
                <a:solidFill>
                  <a:srgbClr val="FF0000"/>
                </a:solidFill>
                <a:latin typeface="微软雅黑" panose="020B0503020204020204" pitchFamily="34" charset="-122"/>
                <a:ea typeface="微软雅黑" panose="020B0503020204020204" pitchFamily="34" charset="-122"/>
              </a:rPr>
              <a:t>卵细胞膜和透明带</a:t>
            </a:r>
            <a:r>
              <a:rPr lang="zh-CN" altLang="en-US" b="1" dirty="0">
                <a:latin typeface="微软雅黑" panose="020B0503020204020204" pitchFamily="34" charset="-122"/>
                <a:ea typeface="微软雅黑" panose="020B0503020204020204" pitchFamily="34" charset="-122"/>
              </a:rPr>
              <a:t>的间隙可以观察到</a:t>
            </a:r>
            <a:r>
              <a:rPr lang="zh-CN" altLang="en-US" b="1" u="sng" dirty="0">
                <a:solidFill>
                  <a:srgbClr val="FF0000"/>
                </a:solidFill>
                <a:latin typeface="微软雅黑" panose="020B0503020204020204" pitchFamily="34" charset="-122"/>
                <a:ea typeface="微软雅黑" panose="020B0503020204020204" pitchFamily="34" charset="-122"/>
              </a:rPr>
              <a:t>两个极体，</a:t>
            </a:r>
            <a:r>
              <a:rPr lang="zh-CN" altLang="en-US" sz="2800" dirty="0">
                <a:latin typeface="黑体" panose="02010609060101010101" pitchFamily="49" charset="-122"/>
                <a:ea typeface="黑体" panose="02010609060101010101" pitchFamily="49" charset="-122"/>
              </a:rPr>
              <a:t>一般观察到两个极体，一个第一极体，一个第二极体，第一极体通常不再分裂（图片上显示的是第一极体分裂成两个第二极体了，但是很少见）</a:t>
            </a:r>
            <a:endParaRPr lang="zh-CN" altLang="zh-CN" sz="2800" dirty="0">
              <a:latin typeface="黑体" panose="02010609060101010101" pitchFamily="49" charset="-122"/>
              <a:ea typeface="黑体" panose="02010609060101010101" pitchFamily="49" charset="-122"/>
            </a:endParaRPr>
          </a:p>
          <a:p>
            <a:pPr eaLnBrk="1" hangingPunct="1">
              <a:spcBef>
                <a:spcPct val="50000"/>
              </a:spcBef>
              <a:buFontTx/>
              <a:buNone/>
            </a:pPr>
            <a:endParaRPr lang="zh-CN" altLang="en-US" sz="2800" b="1" dirty="0">
              <a:latin typeface="微软雅黑" panose="020B0503020204020204" pitchFamily="34" charset="-122"/>
              <a:ea typeface="微软雅黑" panose="020B0503020204020204" pitchFamily="34" charset="-122"/>
            </a:endParaRPr>
          </a:p>
        </p:txBody>
      </p:sp>
      <p:pic>
        <p:nvPicPr>
          <p:cNvPr id="244740" name="Picture 4" descr="328366099">
            <a:extLst>
              <a:ext uri="{FF2B5EF4-FFF2-40B4-BE49-F238E27FC236}">
                <a16:creationId xmlns:a16="http://schemas.microsoft.com/office/drawing/2014/main" id="{F05B89CE-0DEB-4EF5-AD74-D1CA302950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7446" y="3335335"/>
            <a:ext cx="3803785" cy="347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4">
            <a:extLst>
              <a:ext uri="{FF2B5EF4-FFF2-40B4-BE49-F238E27FC236}">
                <a16:creationId xmlns:a16="http://schemas.microsoft.com/office/drawing/2014/main" id="{72940BED-2AA3-4658-BC24-FF84568CDAE8}"/>
              </a:ext>
            </a:extLst>
          </p:cNvPr>
          <p:cNvGrpSpPr>
            <a:grpSpLocks/>
          </p:cNvGrpSpPr>
          <p:nvPr/>
        </p:nvGrpSpPr>
        <p:grpSpPr bwMode="auto">
          <a:xfrm>
            <a:off x="2640013" y="1052513"/>
            <a:ext cx="6769100" cy="5398943"/>
            <a:chOff x="2608" y="1933"/>
            <a:chExt cx="3000" cy="2362"/>
          </a:xfrm>
        </p:grpSpPr>
        <p:pic>
          <p:nvPicPr>
            <p:cNvPr id="23555" name="Picture 5" descr="20093168444444">
              <a:extLst>
                <a:ext uri="{FF2B5EF4-FFF2-40B4-BE49-F238E27FC236}">
                  <a16:creationId xmlns:a16="http://schemas.microsoft.com/office/drawing/2014/main" id="{3E9F6D89-CEAA-4621-A9E5-773BACDF5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8" y="1933"/>
              <a:ext cx="3000" cy="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6">
              <a:extLst>
                <a:ext uri="{FF2B5EF4-FFF2-40B4-BE49-F238E27FC236}">
                  <a16:creationId xmlns:a16="http://schemas.microsoft.com/office/drawing/2014/main" id="{E2036C16-EF44-4041-B20F-EEE453A78ACD}"/>
                </a:ext>
              </a:extLst>
            </p:cNvPr>
            <p:cNvSpPr>
              <a:spLocks noChangeArrowheads="1"/>
            </p:cNvSpPr>
            <p:nvPr/>
          </p:nvSpPr>
          <p:spPr bwMode="auto">
            <a:xfrm>
              <a:off x="3275" y="4093"/>
              <a:ext cx="1727"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400" b="1" dirty="0">
                  <a:latin typeface="Times New Roman" panose="02020603050405020304" pitchFamily="18" charset="0"/>
                  <a:ea typeface="楷体_GB2312" pitchFamily="49" charset="-122"/>
                </a:rPr>
                <a:t>带有放射冠细胞的人类卵子</a:t>
              </a:r>
            </a:p>
          </p:txBody>
        </p:sp>
      </p:grpSp>
    </p:spTree>
    <p:extLst>
      <p:ext uri="{BB962C8B-B14F-4D97-AF65-F5344CB8AC3E}">
        <p14:creationId xmlns:p14="http://schemas.microsoft.com/office/powerpoint/2010/main" val="3231687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Text Box 2">
            <a:extLst>
              <a:ext uri="{FF2B5EF4-FFF2-40B4-BE49-F238E27FC236}">
                <a16:creationId xmlns:a16="http://schemas.microsoft.com/office/drawing/2014/main" id="{1AD625C1-BB56-4D89-A7A4-B6DDDCCED999}"/>
              </a:ext>
            </a:extLst>
          </p:cNvPr>
          <p:cNvSpPr txBox="1">
            <a:spLocks noChangeArrowheads="1"/>
          </p:cNvSpPr>
          <p:nvPr/>
        </p:nvSpPr>
        <p:spPr bwMode="auto">
          <a:xfrm>
            <a:off x="921091" y="1162279"/>
            <a:ext cx="10529206" cy="358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lnSpc>
                <a:spcPct val="120000"/>
              </a:lnSpc>
              <a:spcBef>
                <a:spcPct val="0"/>
              </a:spcBef>
              <a:buFontTx/>
              <a:buNone/>
            </a:pPr>
            <a:r>
              <a:rPr lang="en-US" altLang="zh-CN" b="1" dirty="0">
                <a:latin typeface="楷体_GB2312" pitchFamily="49" charset="-122"/>
                <a:ea typeface="楷体_GB2312" pitchFamily="49" charset="-122"/>
              </a:rPr>
              <a:t>1. </a:t>
            </a:r>
            <a:r>
              <a:rPr lang="zh-CN" altLang="en-US" b="1" dirty="0">
                <a:latin typeface="楷体_GB2312" pitchFamily="49" charset="-122"/>
                <a:ea typeface="楷体_GB2312" pitchFamily="49" charset="-122"/>
              </a:rPr>
              <a:t>一个卵泡中能形成几个成熟的卵子？</a:t>
            </a:r>
          </a:p>
          <a:p>
            <a:pPr algn="just" eaLnBrk="1" hangingPunct="1">
              <a:lnSpc>
                <a:spcPct val="120000"/>
              </a:lnSpc>
              <a:spcBef>
                <a:spcPct val="0"/>
              </a:spcBef>
              <a:buFontTx/>
              <a:buNone/>
            </a:pPr>
            <a:endParaRPr lang="zh-CN" altLang="en-US" b="1" dirty="0">
              <a:latin typeface="楷体_GB2312" pitchFamily="49" charset="-122"/>
              <a:ea typeface="楷体_GB2312" pitchFamily="49" charset="-122"/>
            </a:endParaRPr>
          </a:p>
          <a:p>
            <a:pPr algn="just" eaLnBrk="1" hangingPunct="1">
              <a:lnSpc>
                <a:spcPct val="120000"/>
              </a:lnSpc>
              <a:spcBef>
                <a:spcPct val="0"/>
              </a:spcBef>
              <a:buFontTx/>
              <a:buNone/>
            </a:pPr>
            <a:r>
              <a:rPr lang="en-US" altLang="zh-CN" b="1" dirty="0">
                <a:latin typeface="楷体_GB2312" pitchFamily="49" charset="-122"/>
                <a:ea typeface="楷体_GB2312" pitchFamily="49" charset="-122"/>
              </a:rPr>
              <a:t>2. </a:t>
            </a:r>
            <a:r>
              <a:rPr lang="zh-CN" altLang="en-US" b="1" dirty="0">
                <a:latin typeface="楷体_GB2312" pitchFamily="49" charset="-122"/>
                <a:ea typeface="楷体_GB2312" pitchFamily="49" charset="-122"/>
              </a:rPr>
              <a:t>排卵是指卵子从卵泡中排出，还是指卵泡从卵巢中排出？</a:t>
            </a:r>
          </a:p>
          <a:p>
            <a:pPr algn="just" eaLnBrk="1" hangingPunct="1">
              <a:lnSpc>
                <a:spcPct val="120000"/>
              </a:lnSpc>
              <a:spcBef>
                <a:spcPct val="0"/>
              </a:spcBef>
              <a:buFontTx/>
              <a:buNone/>
            </a:pPr>
            <a:endParaRPr lang="zh-CN" altLang="en-US" b="1" dirty="0">
              <a:latin typeface="楷体_GB2312" pitchFamily="49" charset="-122"/>
              <a:ea typeface="楷体_GB2312" pitchFamily="49" charset="-122"/>
            </a:endParaRPr>
          </a:p>
          <a:p>
            <a:pPr algn="just" eaLnBrk="1" hangingPunct="1">
              <a:lnSpc>
                <a:spcPct val="120000"/>
              </a:lnSpc>
              <a:spcBef>
                <a:spcPct val="0"/>
              </a:spcBef>
              <a:buFontTx/>
              <a:buNone/>
            </a:pPr>
            <a:r>
              <a:rPr lang="en-US" altLang="zh-CN" b="1" dirty="0">
                <a:latin typeface="楷体_GB2312" pitchFamily="49" charset="-122"/>
                <a:ea typeface="楷体_GB2312" pitchFamily="49" charset="-122"/>
              </a:rPr>
              <a:t>3. </a:t>
            </a:r>
            <a:r>
              <a:rPr lang="zh-CN" altLang="en-US" b="1" dirty="0">
                <a:latin typeface="楷体_GB2312" pitchFamily="49" charset="-122"/>
                <a:ea typeface="楷体_GB2312" pitchFamily="49" charset="-122"/>
              </a:rPr>
              <a:t>刚排出的卵是终末分化的卵子吗？它在母体的什么部位与精子受精？</a:t>
            </a:r>
          </a:p>
        </p:txBody>
      </p:sp>
      <p:sp>
        <p:nvSpPr>
          <p:cNvPr id="313347" name="Text Box 3">
            <a:extLst>
              <a:ext uri="{FF2B5EF4-FFF2-40B4-BE49-F238E27FC236}">
                <a16:creationId xmlns:a16="http://schemas.microsoft.com/office/drawing/2014/main" id="{91EE7179-32AC-497A-B25A-E713770A084B}"/>
              </a:ext>
            </a:extLst>
          </p:cNvPr>
          <p:cNvSpPr txBox="1">
            <a:spLocks noChangeArrowheads="1"/>
          </p:cNvSpPr>
          <p:nvPr/>
        </p:nvSpPr>
        <p:spPr bwMode="auto">
          <a:xfrm>
            <a:off x="1430303" y="5428549"/>
            <a:ext cx="1044028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514350" indent="-514350">
              <a:lnSpc>
                <a:spcPct val="150000"/>
              </a:lnSpc>
              <a:spcBef>
                <a:spcPct val="0"/>
              </a:spcBef>
              <a:buFont typeface="+mj-ea"/>
              <a:buAutoNum type="circleNumDbPlain"/>
            </a:pPr>
            <a:r>
              <a:rPr lang="zh-CN" altLang="en-US" sz="2800" b="1" dirty="0">
                <a:solidFill>
                  <a:srgbClr val="FF0000"/>
                </a:solidFill>
                <a:latin typeface="Times New Roman" panose="02020603050405020304" pitchFamily="18" charset="0"/>
                <a:ea typeface="楷体_GB2312" pitchFamily="49" charset="-122"/>
              </a:rPr>
              <a:t>不是，仅完成了第一次减数分裂，停留在减数第二次分裂中期</a:t>
            </a:r>
            <a:endParaRPr lang="en-US" altLang="zh-CN" sz="2800" b="1" dirty="0">
              <a:solidFill>
                <a:srgbClr val="FF0000"/>
              </a:solidFill>
              <a:latin typeface="Times New Roman" panose="02020603050405020304" pitchFamily="18" charset="0"/>
              <a:ea typeface="楷体_GB2312" pitchFamily="49" charset="-122"/>
            </a:endParaRPr>
          </a:p>
          <a:p>
            <a:pPr marL="514350" indent="-514350" eaLnBrk="1" hangingPunct="1">
              <a:lnSpc>
                <a:spcPct val="150000"/>
              </a:lnSpc>
              <a:spcBef>
                <a:spcPct val="0"/>
              </a:spcBef>
              <a:buFont typeface="+mj-ea"/>
              <a:buAutoNum type="circleNumDbPlain"/>
            </a:pPr>
            <a:r>
              <a:rPr lang="zh-CN" altLang="en-US" sz="2800" b="1" dirty="0">
                <a:solidFill>
                  <a:srgbClr val="FF0000"/>
                </a:solidFill>
                <a:latin typeface="Times New Roman" panose="02020603050405020304" pitchFamily="18" charset="0"/>
                <a:ea typeface="楷体_GB2312" pitchFamily="49" charset="-122"/>
              </a:rPr>
              <a:t>输卵管（正常情况下）</a:t>
            </a:r>
          </a:p>
        </p:txBody>
      </p:sp>
      <p:sp>
        <p:nvSpPr>
          <p:cNvPr id="313348" name="Text Box 4">
            <a:extLst>
              <a:ext uri="{FF2B5EF4-FFF2-40B4-BE49-F238E27FC236}">
                <a16:creationId xmlns:a16="http://schemas.microsoft.com/office/drawing/2014/main" id="{18B253E9-AB7A-43BF-85BA-01C01CA80517}"/>
              </a:ext>
            </a:extLst>
          </p:cNvPr>
          <p:cNvSpPr txBox="1">
            <a:spLocks noChangeArrowheads="1"/>
          </p:cNvSpPr>
          <p:nvPr/>
        </p:nvSpPr>
        <p:spPr bwMode="auto">
          <a:xfrm>
            <a:off x="1542372" y="1783672"/>
            <a:ext cx="23764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800" b="1" dirty="0">
                <a:solidFill>
                  <a:srgbClr val="FF0000"/>
                </a:solidFill>
                <a:latin typeface="Times New Roman" panose="02020603050405020304" pitchFamily="18" charset="0"/>
                <a:ea typeface="楷体_GB2312" pitchFamily="49" charset="-122"/>
              </a:rPr>
              <a:t>一个</a:t>
            </a:r>
          </a:p>
        </p:txBody>
      </p:sp>
      <p:sp>
        <p:nvSpPr>
          <p:cNvPr id="313349" name="Text Box 5">
            <a:extLst>
              <a:ext uri="{FF2B5EF4-FFF2-40B4-BE49-F238E27FC236}">
                <a16:creationId xmlns:a16="http://schemas.microsoft.com/office/drawing/2014/main" id="{F03EB95D-406A-4492-9A61-565F217CF767}"/>
              </a:ext>
            </a:extLst>
          </p:cNvPr>
          <p:cNvSpPr txBox="1">
            <a:spLocks noChangeArrowheads="1"/>
          </p:cNvSpPr>
          <p:nvPr/>
        </p:nvSpPr>
        <p:spPr bwMode="auto">
          <a:xfrm>
            <a:off x="1542372" y="3007339"/>
            <a:ext cx="38560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800" b="1" dirty="0">
                <a:solidFill>
                  <a:srgbClr val="FF0000"/>
                </a:solidFill>
                <a:latin typeface="Times New Roman" panose="02020603050405020304" pitchFamily="18" charset="0"/>
                <a:ea typeface="楷体_GB2312" pitchFamily="49" charset="-122"/>
              </a:rPr>
              <a:t>卵子从卵泡中排出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334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334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3346">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334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33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13347"/>
                                        </p:tgtEl>
                                        <p:attrNameLst>
                                          <p:attrName>style.visibility</p:attrName>
                                        </p:attrNameLst>
                                      </p:cBhvr>
                                      <p:to>
                                        <p:strVal val="visible"/>
                                      </p:to>
                                    </p:set>
                                    <p:animEffect transition="in" filter="blinds(horizontal)">
                                      <p:cBhvr>
                                        <p:cTn id="23" dur="500"/>
                                        <p:tgtEl>
                                          <p:spTgt spid="313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6" grpId="0" build="allAtOnce"/>
      <p:bldP spid="313347" grpId="0"/>
      <p:bldP spid="313348" grpId="0"/>
      <p:bldP spid="3133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8576"/>
            <a:ext cx="5743832" cy="85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灯片编号占位符 1"/>
          <p:cNvSpPr>
            <a:spLocks noGrp="1"/>
          </p:cNvSpPr>
          <p:nvPr>
            <p:ph type="sldNum" sz="quarter" idx="10"/>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r" rtl="0" eaLnBrk="0" fontAlgn="base" hangingPunct="0">
              <a:spcBef>
                <a:spcPct val="0"/>
              </a:spcBef>
              <a:spcAft>
                <a:spcPct val="0"/>
              </a:spcAft>
              <a:defRPr sz="1200" kern="1200">
                <a:solidFill>
                  <a:schemeClr val="tx1">
                    <a:tint val="75000"/>
                  </a:schemeClr>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nSpc>
                <a:spcPct val="100000"/>
              </a:lnSpc>
              <a:spcBef>
                <a:spcPct val="0"/>
              </a:spcBef>
              <a:buFontTx/>
              <a:buNone/>
              <a:defRPr/>
            </a:pPr>
            <a:fld id="{06579AC6-9240-40B7-8BA9-AF8442E867D8}" type="slidenum">
              <a:rPr lang="zh-CN" altLang="en-US" smtClean="0"/>
              <a:pPr>
                <a:lnSpc>
                  <a:spcPct val="100000"/>
                </a:lnSpc>
                <a:spcBef>
                  <a:spcPct val="0"/>
                </a:spcBef>
                <a:buFontTx/>
                <a:buNone/>
                <a:defRPr/>
              </a:pPr>
              <a:t>19</a:t>
            </a:fld>
            <a:endParaRPr lang="en-US" altLang="zh-CN" sz="1000" b="1">
              <a:solidFill>
                <a:srgbClr val="002060"/>
              </a:solidFill>
              <a:latin typeface="Verdana" panose="020B0604030504040204" pitchFamily="34" charset="0"/>
              <a:cs typeface="Arial" panose="020B0604020202020204" pitchFamily="34" charset="0"/>
            </a:endParaRPr>
          </a:p>
        </p:txBody>
      </p:sp>
      <p:cxnSp>
        <p:nvCxnSpPr>
          <p:cNvPr id="5" name="直接连接符 4"/>
          <p:cNvCxnSpPr/>
          <p:nvPr/>
        </p:nvCxnSpPr>
        <p:spPr>
          <a:xfrm>
            <a:off x="3505200" y="2619375"/>
            <a:ext cx="56388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9093" name="文本框 5"/>
          <p:cNvSpPr txBox="1">
            <a:spLocks noChangeArrowheads="1"/>
          </p:cNvSpPr>
          <p:nvPr/>
        </p:nvSpPr>
        <p:spPr bwMode="auto">
          <a:xfrm>
            <a:off x="5584825" y="28576"/>
            <a:ext cx="110799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zh-CN" altLang="en-US" sz="1200" b="1">
                <a:latin typeface="微软雅黑" panose="020B0503020204020204" pitchFamily="34" charset="-122"/>
                <a:ea typeface="微软雅黑" panose="020B0503020204020204" pitchFamily="34" charset="-122"/>
              </a:rPr>
              <a:t>原始生殖细胞</a:t>
            </a:r>
          </a:p>
        </p:txBody>
      </p:sp>
    </p:spTree>
    <p:extLst>
      <p:ext uri="{BB962C8B-B14F-4D97-AF65-F5344CB8AC3E}">
        <p14:creationId xmlns:p14="http://schemas.microsoft.com/office/powerpoint/2010/main" val="1400949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1EA0A6B-D103-48AC-914C-916C67618BF5}"/>
              </a:ext>
            </a:extLst>
          </p:cNvPr>
          <p:cNvSpPr>
            <a:spLocks noGrp="1" noChangeArrowheads="1"/>
          </p:cNvSpPr>
          <p:nvPr>
            <p:ph type="title"/>
          </p:nvPr>
        </p:nvSpPr>
        <p:spPr>
          <a:xfrm>
            <a:off x="1143000" y="63797"/>
            <a:ext cx="7315200" cy="676275"/>
          </a:xfrm>
        </p:spPr>
        <p:txBody>
          <a:bodyPr/>
          <a:lstStyle/>
          <a:p>
            <a:pPr eaLnBrk="1" hangingPunct="1"/>
            <a:r>
              <a:rPr lang="zh-CN" altLang="en-US" dirty="0"/>
              <a:t>胚胎工程的概念</a:t>
            </a:r>
          </a:p>
        </p:txBody>
      </p:sp>
      <p:sp>
        <p:nvSpPr>
          <p:cNvPr id="49155" name="Text Box 3">
            <a:extLst>
              <a:ext uri="{FF2B5EF4-FFF2-40B4-BE49-F238E27FC236}">
                <a16:creationId xmlns:a16="http://schemas.microsoft.com/office/drawing/2014/main" id="{A4E5020C-78AB-4112-AD1D-BA7E381F1EB4}"/>
              </a:ext>
            </a:extLst>
          </p:cNvPr>
          <p:cNvSpPr txBox="1">
            <a:spLocks noChangeArrowheads="1"/>
          </p:cNvSpPr>
          <p:nvPr/>
        </p:nvSpPr>
        <p:spPr bwMode="auto">
          <a:xfrm>
            <a:off x="956929" y="1405969"/>
            <a:ext cx="10292317" cy="222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0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0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0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0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indent="457200" eaLnBrk="1" hangingPunct="1">
              <a:lnSpc>
                <a:spcPct val="150000"/>
              </a:lnSpc>
              <a:spcBef>
                <a:spcPts val="1800"/>
              </a:spcBef>
            </a:pPr>
            <a:r>
              <a:rPr lang="zh-CN" altLang="en-US" sz="3200" b="1" dirty="0">
                <a:solidFill>
                  <a:srgbClr val="222222"/>
                </a:solidFill>
                <a:ea typeface="微软雅黑" panose="020B0503020204020204" pitchFamily="34" charset="-122"/>
                <a:cs typeface="Times New Roman" panose="02020603050405020304" pitchFamily="18" charset="0"/>
              </a:rPr>
              <a:t>    胚胎工程是指对动物</a:t>
            </a:r>
            <a:r>
              <a:rPr lang="zh-CN" altLang="en-US" sz="3200" b="1" dirty="0">
                <a:solidFill>
                  <a:srgbClr val="FF0000"/>
                </a:solidFill>
                <a:ea typeface="微软雅黑" panose="020B0503020204020204" pitchFamily="34" charset="-122"/>
                <a:cs typeface="Times New Roman" panose="02020603050405020304" pitchFamily="18" charset="0"/>
              </a:rPr>
              <a:t>早期胚胎或配子</a:t>
            </a:r>
            <a:r>
              <a:rPr lang="zh-CN" altLang="en-US" sz="3200" b="1" dirty="0">
                <a:solidFill>
                  <a:srgbClr val="222222"/>
                </a:solidFill>
                <a:ea typeface="微软雅黑" panose="020B0503020204020204" pitchFamily="34" charset="-122"/>
                <a:cs typeface="Times New Roman" panose="02020603050405020304" pitchFamily="18" charset="0"/>
              </a:rPr>
              <a:t>所进行的多种显微操作和处理技术。如体外受精、胚胎移植、胚胎分割、胚胎干细胞培养等技术。</a:t>
            </a:r>
          </a:p>
        </p:txBody>
      </p:sp>
      <p:pic>
        <p:nvPicPr>
          <p:cNvPr id="5" name="Picture 13">
            <a:extLst>
              <a:ext uri="{FF2B5EF4-FFF2-40B4-BE49-F238E27FC236}">
                <a16:creationId xmlns:a16="http://schemas.microsoft.com/office/drawing/2014/main" id="{2F2FE30E-5186-462A-A9EE-D7C3AFDBF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929" y="882264"/>
            <a:ext cx="9876723" cy="5725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5"/>
                                        </p:tgtEl>
                                      </p:cBhvr>
                                      <p:by x="50000" y="50000"/>
                                    </p:animScale>
                                  </p:childTnLst>
                                </p:cTn>
                              </p:par>
                              <p:par>
                                <p:cTn id="7" presetID="49" presetClass="path" presetSubtype="0" accel="50000" decel="50000" fill="hold" nodeType="withEffect">
                                  <p:stCondLst>
                                    <p:cond delay="0"/>
                                  </p:stCondLst>
                                  <p:childTnLst>
                                    <p:animMotion origin="layout" path="M -3.54167E-6 -4.81481E-6 L 0.22175 0.22362 " pathEditMode="relative" rAng="0" ptsTypes="AA">
                                      <p:cBhvr>
                                        <p:cTn id="8" dur="2000" fill="hold"/>
                                        <p:tgtEl>
                                          <p:spTgt spid="5"/>
                                        </p:tgtEl>
                                        <p:attrNameLst>
                                          <p:attrName>ppt_x</p:attrName>
                                          <p:attrName>ppt_y</p:attrName>
                                        </p:attrNameLst>
                                      </p:cBhvr>
                                      <p:rCtr x="11081" y="11181"/>
                                    </p:animMotion>
                                  </p:child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4915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49155"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ECA8921-0A7E-48FC-840E-1887F6D20DFF}"/>
              </a:ext>
            </a:extLst>
          </p:cNvPr>
          <p:cNvSpPr>
            <a:spLocks noGrp="1" noChangeArrowheads="1"/>
          </p:cNvSpPr>
          <p:nvPr>
            <p:ph type="title"/>
          </p:nvPr>
        </p:nvSpPr>
        <p:spPr>
          <a:xfrm>
            <a:off x="1204232" y="106136"/>
            <a:ext cx="4681538" cy="619807"/>
          </a:xfrm>
          <a:noFill/>
        </p:spPr>
        <p:txBody>
          <a:bodyPr/>
          <a:lstStyle/>
          <a:p>
            <a:pPr eaLnBrk="1" hangingPunct="1"/>
            <a:r>
              <a:rPr lang="en-US" altLang="zh-CN" dirty="0"/>
              <a:t>3. </a:t>
            </a:r>
            <a:r>
              <a:rPr lang="zh-CN" altLang="en-US" dirty="0"/>
              <a:t>受精</a:t>
            </a:r>
          </a:p>
        </p:txBody>
      </p:sp>
      <p:sp>
        <p:nvSpPr>
          <p:cNvPr id="318467" name="Rectangle 3">
            <a:extLst>
              <a:ext uri="{FF2B5EF4-FFF2-40B4-BE49-F238E27FC236}">
                <a16:creationId xmlns:a16="http://schemas.microsoft.com/office/drawing/2014/main" id="{95E82CCF-DC0C-4F9D-B4E5-431921FDCCB9}"/>
              </a:ext>
            </a:extLst>
          </p:cNvPr>
          <p:cNvSpPr>
            <a:spLocks noGrp="1" noChangeArrowheads="1"/>
          </p:cNvSpPr>
          <p:nvPr>
            <p:ph type="body" idx="1"/>
          </p:nvPr>
        </p:nvSpPr>
        <p:spPr>
          <a:xfrm>
            <a:off x="954880" y="1650865"/>
            <a:ext cx="7772400" cy="2376487"/>
          </a:xfrm>
        </p:spPr>
        <p:txBody>
          <a:bodyPr/>
          <a:lstStyle/>
          <a:p>
            <a:pPr eaLnBrk="1" hangingPunct="1">
              <a:lnSpc>
                <a:spcPct val="150000"/>
              </a:lnSpc>
            </a:pPr>
            <a:r>
              <a:rPr kumimoji="0" lang="zh-CN" altLang="en-US" b="1" dirty="0"/>
              <a:t>受精前的准备阶段</a:t>
            </a:r>
            <a:endParaRPr lang="zh-CN" altLang="en-US" b="1" dirty="0"/>
          </a:p>
        </p:txBody>
      </p:sp>
      <p:sp>
        <p:nvSpPr>
          <p:cNvPr id="318468" name="Rectangle 4">
            <a:extLst>
              <a:ext uri="{FF2B5EF4-FFF2-40B4-BE49-F238E27FC236}">
                <a16:creationId xmlns:a16="http://schemas.microsoft.com/office/drawing/2014/main" id="{219591C6-69D2-44D7-B893-20AC32C0FF33}"/>
              </a:ext>
            </a:extLst>
          </p:cNvPr>
          <p:cNvSpPr>
            <a:spLocks noChangeArrowheads="1"/>
          </p:cNvSpPr>
          <p:nvPr/>
        </p:nvSpPr>
        <p:spPr bwMode="auto">
          <a:xfrm>
            <a:off x="1446848" y="2713242"/>
            <a:ext cx="9502820" cy="2089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25000"/>
              </a:lnSpc>
              <a:spcBef>
                <a:spcPct val="100000"/>
              </a:spcBef>
              <a:buFontTx/>
              <a:buNone/>
            </a:pPr>
            <a:r>
              <a:rPr kumimoji="0"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1) </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精子获能：精子必须在雌性动物的</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生殖道</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发生</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相应的生理变化</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后，才获得受精能力。</a:t>
            </a:r>
          </a:p>
          <a:p>
            <a:pPr eaLnBrk="1" hangingPunct="1">
              <a:lnSpc>
                <a:spcPct val="125000"/>
              </a:lnSpc>
              <a:spcBef>
                <a:spcPct val="100000"/>
              </a:spcBef>
              <a:buFontTx/>
              <a:buNone/>
            </a:pPr>
            <a:r>
              <a:rPr kumimoji="0"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2) </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卵子的准备：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8467">
                                            <p:txEl>
                                              <p:pRg st="0" end="0"/>
                                            </p:txEl>
                                          </p:spTgt>
                                        </p:tgtEl>
                                        <p:attrNameLst>
                                          <p:attrName>style.visibility</p:attrName>
                                        </p:attrNameLst>
                                      </p:cBhvr>
                                      <p:to>
                                        <p:strVal val="visible"/>
                                      </p:to>
                                    </p:set>
                                    <p:anim calcmode="lin" valueType="num">
                                      <p:cBhvr additive="base">
                                        <p:cTn id="7" dur="500" fill="hold"/>
                                        <p:tgtEl>
                                          <p:spTgt spid="318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8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18468"/>
                                        </p:tgtEl>
                                        <p:attrNameLst>
                                          <p:attrName>style.visibility</p:attrName>
                                        </p:attrNameLst>
                                      </p:cBhvr>
                                      <p:to>
                                        <p:strVal val="visible"/>
                                      </p:to>
                                    </p:set>
                                    <p:animEffect transition="in" filter="blinds(horizontal)">
                                      <p:cBhvr>
                                        <p:cTn id="13" dur="500"/>
                                        <p:tgtEl>
                                          <p:spTgt spid="318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7" grpId="0" build="p" autoUpdateAnimBg="0"/>
      <p:bldP spid="318468"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2562" name="Rectangle 2">
            <a:extLst>
              <a:ext uri="{FF2B5EF4-FFF2-40B4-BE49-F238E27FC236}">
                <a16:creationId xmlns:a16="http://schemas.microsoft.com/office/drawing/2014/main" id="{6A4C5D7E-21F5-44E7-B756-4CFAFB8BEB08}"/>
              </a:ext>
            </a:extLst>
          </p:cNvPr>
          <p:cNvSpPr>
            <a:spLocks noGrp="1" noChangeArrowheads="1"/>
          </p:cNvSpPr>
          <p:nvPr>
            <p:ph type="body" idx="1"/>
          </p:nvPr>
        </p:nvSpPr>
        <p:spPr>
          <a:xfrm>
            <a:off x="1422083" y="2458720"/>
            <a:ext cx="4612005" cy="4032250"/>
          </a:xfrm>
        </p:spPr>
        <p:txBody>
          <a:bodyPr/>
          <a:lstStyle/>
          <a:p>
            <a:pPr eaLnBrk="1" hangingPunct="1">
              <a:lnSpc>
                <a:spcPct val="90000"/>
              </a:lnSpc>
              <a:spcBef>
                <a:spcPct val="0"/>
              </a:spcBef>
              <a:buFontTx/>
              <a:buNone/>
            </a:pPr>
            <a:r>
              <a:rPr lang="en-US" altLang="zh-CN" sz="2800" dirty="0">
                <a:latin typeface="微软雅黑" panose="020B0503020204020204" pitchFamily="34" charset="-122"/>
              </a:rPr>
              <a:t>1. </a:t>
            </a:r>
            <a:r>
              <a:rPr lang="zh-CN" altLang="en-US" sz="2800" dirty="0">
                <a:latin typeface="微软雅黑" panose="020B0503020204020204" pitchFamily="34" charset="-122"/>
              </a:rPr>
              <a:t>精子穿越放射冠和透明带</a:t>
            </a:r>
          </a:p>
          <a:p>
            <a:pPr eaLnBrk="1" hangingPunct="1">
              <a:lnSpc>
                <a:spcPct val="90000"/>
              </a:lnSpc>
              <a:spcBef>
                <a:spcPct val="0"/>
              </a:spcBef>
              <a:buFontTx/>
              <a:buNone/>
            </a:pPr>
            <a:r>
              <a:rPr lang="zh-CN" altLang="en-US" sz="2800" dirty="0">
                <a:latin typeface="微软雅黑" panose="020B0503020204020204" pitchFamily="34" charset="-122"/>
              </a:rPr>
              <a:t>  </a:t>
            </a:r>
            <a:endParaRPr lang="en-US" altLang="zh-CN" sz="2800" dirty="0">
              <a:latin typeface="微软雅黑" panose="020B0503020204020204" pitchFamily="34" charset="-122"/>
            </a:endParaRPr>
          </a:p>
          <a:p>
            <a:pPr eaLnBrk="1" hangingPunct="1">
              <a:lnSpc>
                <a:spcPct val="130000"/>
              </a:lnSpc>
              <a:spcBef>
                <a:spcPct val="0"/>
              </a:spcBef>
              <a:buFont typeface="Arial" panose="020B0604020202020204" pitchFamily="34" charset="0"/>
              <a:buChar char="•"/>
            </a:pPr>
            <a:r>
              <a:rPr lang="zh-CN" altLang="en-US" sz="2800" dirty="0">
                <a:solidFill>
                  <a:srgbClr val="FF0000"/>
                </a:solidFill>
                <a:latin typeface="微软雅黑" panose="020B0503020204020204" pitchFamily="34" charset="-122"/>
              </a:rPr>
              <a:t>顶体反应：</a:t>
            </a:r>
            <a:r>
              <a:rPr lang="zh-CN" altLang="en-US" sz="2800" dirty="0">
                <a:latin typeface="微软雅黑" panose="020B0503020204020204" pitchFamily="34" charset="-122"/>
              </a:rPr>
              <a:t>顶体内的酶释放出来并溶解放射冠内的卵丘细胞间质。</a:t>
            </a:r>
            <a:endParaRPr lang="en-US" altLang="zh-CN" sz="2800" dirty="0">
              <a:latin typeface="微软雅黑" panose="020B0503020204020204" pitchFamily="34" charset="-122"/>
            </a:endParaRPr>
          </a:p>
        </p:txBody>
      </p:sp>
      <p:pic>
        <p:nvPicPr>
          <p:cNvPr id="56324" name="Picture 2" descr="shoujing1">
            <a:extLst>
              <a:ext uri="{FF2B5EF4-FFF2-40B4-BE49-F238E27FC236}">
                <a16:creationId xmlns:a16="http://schemas.microsoft.com/office/drawing/2014/main" id="{5E337109-5EEE-4192-8CE2-1DFBDB22C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6056" y="1001079"/>
            <a:ext cx="4733925"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a:extLst>
              <a:ext uri="{FF2B5EF4-FFF2-40B4-BE49-F238E27FC236}">
                <a16:creationId xmlns:a16="http://schemas.microsoft.com/office/drawing/2014/main" id="{07419DF5-D9B8-440D-AAC2-9053626AF0C0}"/>
              </a:ext>
            </a:extLst>
          </p:cNvPr>
          <p:cNvSpPr>
            <a:spLocks noGrp="1"/>
          </p:cNvSpPr>
          <p:nvPr>
            <p:ph type="title"/>
          </p:nvPr>
        </p:nvSpPr>
        <p:spPr/>
        <p:txBody>
          <a:bodyPr/>
          <a:lstStyle/>
          <a:p>
            <a:r>
              <a:rPr lang="en-US" altLang="zh-CN" dirty="0"/>
              <a:t>3. </a:t>
            </a:r>
            <a:r>
              <a:rPr lang="zh-CN" altLang="en-US" dirty="0"/>
              <a:t>受精</a:t>
            </a:r>
          </a:p>
        </p:txBody>
      </p:sp>
      <p:sp>
        <p:nvSpPr>
          <p:cNvPr id="7" name="Rectangle 3">
            <a:extLst>
              <a:ext uri="{FF2B5EF4-FFF2-40B4-BE49-F238E27FC236}">
                <a16:creationId xmlns:a16="http://schemas.microsoft.com/office/drawing/2014/main" id="{76EDA23F-155C-45E5-8FB9-66E48ED63CBF}"/>
              </a:ext>
            </a:extLst>
          </p:cNvPr>
          <p:cNvSpPr txBox="1">
            <a:spLocks noChangeArrowheads="1"/>
          </p:cNvSpPr>
          <p:nvPr/>
        </p:nvSpPr>
        <p:spPr bwMode="black">
          <a:xfrm>
            <a:off x="1204232" y="1116015"/>
            <a:ext cx="7772400" cy="101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pPr>
            <a:r>
              <a:rPr lang="zh-CN" altLang="en-US" dirty="0"/>
              <a:t>受精阶段</a:t>
            </a:r>
          </a:p>
        </p:txBody>
      </p:sp>
      <p:sp>
        <p:nvSpPr>
          <p:cNvPr id="8" name="Rectangle 6">
            <a:extLst>
              <a:ext uri="{FF2B5EF4-FFF2-40B4-BE49-F238E27FC236}">
                <a16:creationId xmlns:a16="http://schemas.microsoft.com/office/drawing/2014/main" id="{D3AAAD1B-C9EB-4C82-AF79-41067A9257EB}"/>
              </a:ext>
            </a:extLst>
          </p:cNvPr>
          <p:cNvSpPr>
            <a:spLocks noChangeArrowheads="1"/>
          </p:cNvSpPr>
          <p:nvPr/>
        </p:nvSpPr>
        <p:spPr bwMode="auto">
          <a:xfrm>
            <a:off x="7319329" y="5584194"/>
            <a:ext cx="430174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fontAlgn="t" hangingPunct="1">
              <a:spcBef>
                <a:spcPct val="0"/>
              </a:spcBef>
              <a:buFontTx/>
              <a:buNone/>
            </a:pPr>
            <a:r>
              <a:rPr lang="zh-CN" altLang="en-US" sz="2400" b="1" dirty="0">
                <a:latin typeface="黑体" panose="02010609060101010101" pitchFamily="49" charset="-122"/>
                <a:ea typeface="黑体" panose="02010609060101010101" pitchFamily="49" charset="-122"/>
              </a:rPr>
              <a:t>在卵子外围集聚有几十个精子，它们首先穿过放射冠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5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5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2" name="Picture 2">
            <a:extLst>
              <a:ext uri="{FF2B5EF4-FFF2-40B4-BE49-F238E27FC236}">
                <a16:creationId xmlns:a16="http://schemas.microsoft.com/office/drawing/2014/main" id="{677A0BB2-3C83-4AB8-A60F-0FCE3EF97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069"/>
          <a:stretch>
            <a:fillRect/>
          </a:stretch>
        </p:blipFill>
        <p:spPr bwMode="auto">
          <a:xfrm>
            <a:off x="7490144" y="2133601"/>
            <a:ext cx="4010025"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74F1170E-07BB-4EFB-98B7-5C9B184B0217}"/>
              </a:ext>
            </a:extLst>
          </p:cNvPr>
          <p:cNvSpPr txBox="1">
            <a:spLocks noChangeArrowheads="1"/>
          </p:cNvSpPr>
          <p:nvPr/>
        </p:nvSpPr>
        <p:spPr bwMode="black">
          <a:xfrm>
            <a:off x="1422083" y="2054226"/>
            <a:ext cx="6068061"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90000"/>
              </a:lnSpc>
              <a:spcBef>
                <a:spcPct val="0"/>
              </a:spcBef>
              <a:buFontTx/>
              <a:buNone/>
            </a:pPr>
            <a:r>
              <a:rPr lang="en-US" altLang="zh-CN" sz="2800" dirty="0">
                <a:latin typeface="微软雅黑" panose="020B0503020204020204" pitchFamily="34" charset="-122"/>
              </a:rPr>
              <a:t>1. </a:t>
            </a:r>
            <a:r>
              <a:rPr lang="zh-CN" altLang="en-US" sz="2800" dirty="0">
                <a:latin typeface="微软雅黑" panose="020B0503020204020204" pitchFamily="34" charset="-122"/>
              </a:rPr>
              <a:t>精子穿越放射冠和透明带</a:t>
            </a:r>
          </a:p>
          <a:p>
            <a:pPr eaLnBrk="1" hangingPunct="1">
              <a:lnSpc>
                <a:spcPct val="90000"/>
              </a:lnSpc>
              <a:spcBef>
                <a:spcPct val="0"/>
              </a:spcBef>
              <a:buFontTx/>
              <a:buNone/>
            </a:pPr>
            <a:r>
              <a:rPr lang="zh-CN" altLang="en-US" sz="2800" dirty="0">
                <a:latin typeface="微软雅黑" panose="020B0503020204020204" pitchFamily="34" charset="-122"/>
              </a:rPr>
              <a:t>  </a:t>
            </a:r>
            <a:endParaRPr lang="en-US" altLang="zh-CN" sz="2800" dirty="0">
              <a:latin typeface="微软雅黑" panose="020B0503020204020204" pitchFamily="34" charset="-122"/>
            </a:endParaRPr>
          </a:p>
          <a:p>
            <a:pPr eaLnBrk="1" hangingPunct="1">
              <a:lnSpc>
                <a:spcPct val="130000"/>
              </a:lnSpc>
              <a:spcBef>
                <a:spcPct val="0"/>
              </a:spcBef>
              <a:buFont typeface="Arial" panose="020B0604020202020204" pitchFamily="34" charset="0"/>
              <a:buChar char="•"/>
            </a:pPr>
            <a:r>
              <a:rPr lang="zh-CN" altLang="en-US" sz="2800" dirty="0">
                <a:solidFill>
                  <a:srgbClr val="FF0000"/>
                </a:solidFill>
                <a:latin typeface="微软雅黑" panose="020B0503020204020204" pitchFamily="34" charset="-122"/>
              </a:rPr>
              <a:t>透明带反应：</a:t>
            </a:r>
            <a:r>
              <a:rPr lang="zh-CN" altLang="en-US" sz="2800" dirty="0">
                <a:latin typeface="微软雅黑" panose="020B0503020204020204" pitchFamily="34" charset="-122"/>
              </a:rPr>
              <a:t>精子触及卵细胞膜的瞬间，会阻止后来的精子进入透明带的生理反应。当第一个精子进入后，透明带的穿透性就立即发生变化，从而阻止其他精子穿越透明带</a:t>
            </a:r>
          </a:p>
          <a:p>
            <a:pPr marL="0" indent="0" eaLnBrk="1" hangingPunct="1">
              <a:spcBef>
                <a:spcPct val="0"/>
              </a:spcBef>
              <a:buFontTx/>
              <a:buNone/>
            </a:pPr>
            <a:endParaRPr lang="en-US" altLang="zh-CN" sz="2800" dirty="0">
              <a:latin typeface="黑体" panose="02010609060101010101" pitchFamily="49" charset="-122"/>
              <a:ea typeface="黑体" panose="02010609060101010101" pitchFamily="49" charset="-122"/>
            </a:endParaRPr>
          </a:p>
          <a:p>
            <a:pPr marL="0" indent="0" eaLnBrk="1" hangingPunct="1">
              <a:spcBef>
                <a:spcPct val="0"/>
              </a:spcBef>
              <a:buFontTx/>
              <a:buNone/>
            </a:pPr>
            <a:r>
              <a:rPr lang="zh-CN" altLang="en-US" sz="2800" dirty="0">
                <a:latin typeface="微软雅黑" panose="020B0503020204020204" pitchFamily="34" charset="-122"/>
              </a:rPr>
              <a:t>防止多精入卵受精的</a:t>
            </a:r>
            <a:r>
              <a:rPr lang="zh-CN" altLang="en-US" sz="2800" dirty="0">
                <a:solidFill>
                  <a:srgbClr val="FF0000"/>
                </a:solidFill>
                <a:latin typeface="微软雅黑" panose="020B0503020204020204" pitchFamily="34" charset="-122"/>
              </a:rPr>
              <a:t>第一道屏障</a:t>
            </a:r>
            <a:endParaRPr lang="en-US" altLang="zh-CN" sz="2800" dirty="0">
              <a:latin typeface="微软雅黑" panose="020B0503020204020204" pitchFamily="34" charset="-122"/>
            </a:endParaRPr>
          </a:p>
          <a:p>
            <a:pPr eaLnBrk="1" hangingPunct="1">
              <a:lnSpc>
                <a:spcPct val="90000"/>
              </a:lnSpc>
              <a:spcBef>
                <a:spcPct val="0"/>
              </a:spcBef>
              <a:buFontTx/>
              <a:buNone/>
            </a:pPr>
            <a:endParaRPr lang="en-US" altLang="zh-CN" sz="2800" dirty="0">
              <a:latin typeface="微软雅黑" panose="020B0503020204020204" pitchFamily="34" charset="-122"/>
            </a:endParaRPr>
          </a:p>
          <a:p>
            <a:pPr eaLnBrk="1" hangingPunct="1">
              <a:lnSpc>
                <a:spcPct val="90000"/>
              </a:lnSpc>
              <a:spcBef>
                <a:spcPct val="0"/>
              </a:spcBef>
              <a:buFontTx/>
              <a:buNone/>
            </a:pPr>
            <a:endParaRPr lang="zh-CN" altLang="en-US" sz="2800" dirty="0">
              <a:latin typeface="微软雅黑" panose="020B0503020204020204" pitchFamily="34" charset="-122"/>
            </a:endParaRPr>
          </a:p>
          <a:p>
            <a:pPr eaLnBrk="1" hangingPunct="1">
              <a:lnSpc>
                <a:spcPct val="90000"/>
              </a:lnSpc>
              <a:spcBef>
                <a:spcPct val="0"/>
              </a:spcBef>
              <a:buFontTx/>
              <a:buNone/>
            </a:pPr>
            <a:r>
              <a:rPr lang="zh-CN" altLang="en-US" sz="2800" dirty="0">
                <a:latin typeface="微软雅黑" panose="020B0503020204020204" pitchFamily="34" charset="-122"/>
              </a:rPr>
              <a:t>  </a:t>
            </a:r>
          </a:p>
        </p:txBody>
      </p:sp>
      <p:sp>
        <p:nvSpPr>
          <p:cNvPr id="8" name="标题 1">
            <a:extLst>
              <a:ext uri="{FF2B5EF4-FFF2-40B4-BE49-F238E27FC236}">
                <a16:creationId xmlns:a16="http://schemas.microsoft.com/office/drawing/2014/main" id="{C13B88C4-8736-44C3-BA58-2643D5E1480E}"/>
              </a:ext>
            </a:extLst>
          </p:cNvPr>
          <p:cNvSpPr>
            <a:spLocks noGrp="1"/>
          </p:cNvSpPr>
          <p:nvPr>
            <p:ph type="title"/>
          </p:nvPr>
        </p:nvSpPr>
        <p:spPr>
          <a:xfrm>
            <a:off x="1309688" y="147638"/>
            <a:ext cx="9448800" cy="487362"/>
          </a:xfrm>
        </p:spPr>
        <p:txBody>
          <a:bodyPr/>
          <a:lstStyle/>
          <a:p>
            <a:r>
              <a:rPr lang="en-US" altLang="zh-CN" dirty="0"/>
              <a:t>3. </a:t>
            </a:r>
            <a:r>
              <a:rPr lang="zh-CN" altLang="en-US" dirty="0"/>
              <a:t>受精</a:t>
            </a:r>
          </a:p>
        </p:txBody>
      </p:sp>
      <p:sp>
        <p:nvSpPr>
          <p:cNvPr id="9" name="Rectangle 3">
            <a:extLst>
              <a:ext uri="{FF2B5EF4-FFF2-40B4-BE49-F238E27FC236}">
                <a16:creationId xmlns:a16="http://schemas.microsoft.com/office/drawing/2014/main" id="{496E2FB0-773E-44C3-BDE9-335F5F34EBC3}"/>
              </a:ext>
            </a:extLst>
          </p:cNvPr>
          <p:cNvSpPr txBox="1">
            <a:spLocks noChangeArrowheads="1"/>
          </p:cNvSpPr>
          <p:nvPr/>
        </p:nvSpPr>
        <p:spPr bwMode="black">
          <a:xfrm>
            <a:off x="1204232" y="1116015"/>
            <a:ext cx="7772400" cy="101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pPr>
            <a:r>
              <a:rPr lang="zh-CN" altLang="en-US" dirty="0"/>
              <a:t>受精阶段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420" name="Picture 5" descr="328543473">
            <a:extLst>
              <a:ext uri="{FF2B5EF4-FFF2-40B4-BE49-F238E27FC236}">
                <a16:creationId xmlns:a16="http://schemas.microsoft.com/office/drawing/2014/main" id="{8339C71F-C2A1-481C-AA48-C4385AB5D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9020" y="1550985"/>
            <a:ext cx="43053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标题 1">
            <a:extLst>
              <a:ext uri="{FF2B5EF4-FFF2-40B4-BE49-F238E27FC236}">
                <a16:creationId xmlns:a16="http://schemas.microsoft.com/office/drawing/2014/main" id="{492DECCC-79DD-4284-A128-2AFA07680E60}"/>
              </a:ext>
            </a:extLst>
          </p:cNvPr>
          <p:cNvSpPr>
            <a:spLocks noGrp="1"/>
          </p:cNvSpPr>
          <p:nvPr>
            <p:ph type="title"/>
          </p:nvPr>
        </p:nvSpPr>
        <p:spPr>
          <a:xfrm>
            <a:off x="1309688" y="147638"/>
            <a:ext cx="9448800" cy="487362"/>
          </a:xfrm>
        </p:spPr>
        <p:txBody>
          <a:bodyPr/>
          <a:lstStyle/>
          <a:p>
            <a:r>
              <a:rPr lang="en-US" altLang="zh-CN" dirty="0"/>
              <a:t>3. </a:t>
            </a:r>
            <a:r>
              <a:rPr lang="zh-CN" altLang="en-US" dirty="0"/>
              <a:t>受精</a:t>
            </a:r>
          </a:p>
        </p:txBody>
      </p:sp>
      <p:sp>
        <p:nvSpPr>
          <p:cNvPr id="8" name="Rectangle 3">
            <a:extLst>
              <a:ext uri="{FF2B5EF4-FFF2-40B4-BE49-F238E27FC236}">
                <a16:creationId xmlns:a16="http://schemas.microsoft.com/office/drawing/2014/main" id="{D7FBEB9C-938A-4863-9FD6-BE7359B39284}"/>
              </a:ext>
            </a:extLst>
          </p:cNvPr>
          <p:cNvSpPr txBox="1">
            <a:spLocks noChangeArrowheads="1"/>
          </p:cNvSpPr>
          <p:nvPr/>
        </p:nvSpPr>
        <p:spPr bwMode="black">
          <a:xfrm>
            <a:off x="1204232" y="1116015"/>
            <a:ext cx="7772400" cy="101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pPr>
            <a:r>
              <a:rPr lang="zh-CN" altLang="en-US" dirty="0"/>
              <a:t>受精阶段</a:t>
            </a:r>
          </a:p>
        </p:txBody>
      </p:sp>
      <p:sp>
        <p:nvSpPr>
          <p:cNvPr id="9" name="Rectangle 2">
            <a:extLst>
              <a:ext uri="{FF2B5EF4-FFF2-40B4-BE49-F238E27FC236}">
                <a16:creationId xmlns:a16="http://schemas.microsoft.com/office/drawing/2014/main" id="{411560EA-FFFE-4F02-9132-A670F69496DE}"/>
              </a:ext>
            </a:extLst>
          </p:cNvPr>
          <p:cNvSpPr txBox="1">
            <a:spLocks noChangeArrowheads="1"/>
          </p:cNvSpPr>
          <p:nvPr/>
        </p:nvSpPr>
        <p:spPr bwMode="black">
          <a:xfrm>
            <a:off x="1431811" y="2020976"/>
            <a:ext cx="5240971"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spcBef>
                <a:spcPct val="0"/>
              </a:spcBef>
              <a:buFontTx/>
              <a:buNone/>
            </a:pPr>
            <a:r>
              <a:rPr lang="en-US" altLang="zh-CN" sz="2800" dirty="0">
                <a:latin typeface="微软雅黑" panose="020B0503020204020204" pitchFamily="34" charset="-122"/>
              </a:rPr>
              <a:t>2. </a:t>
            </a:r>
            <a:r>
              <a:rPr lang="zh-CN" altLang="en-US" sz="2800" dirty="0">
                <a:latin typeface="微软雅黑" panose="020B0503020204020204" pitchFamily="34" charset="-122"/>
              </a:rPr>
              <a:t>精子进入卵黄膜（哺乳类即为卵细胞膜）</a:t>
            </a:r>
          </a:p>
          <a:p>
            <a:pPr eaLnBrk="1" hangingPunct="1">
              <a:lnSpc>
                <a:spcPct val="90000"/>
              </a:lnSpc>
              <a:spcBef>
                <a:spcPct val="0"/>
              </a:spcBef>
              <a:buFontTx/>
              <a:buNone/>
            </a:pPr>
            <a:r>
              <a:rPr lang="zh-CN" altLang="en-US" sz="2800" dirty="0">
                <a:latin typeface="微软雅黑" panose="020B0503020204020204" pitchFamily="34" charset="-122"/>
              </a:rPr>
              <a:t>  </a:t>
            </a:r>
            <a:endParaRPr lang="en-US" altLang="zh-CN" sz="2800" dirty="0">
              <a:latin typeface="微软雅黑" panose="020B0503020204020204" pitchFamily="34" charset="-122"/>
            </a:endParaRPr>
          </a:p>
          <a:p>
            <a:pPr eaLnBrk="1" hangingPunct="1">
              <a:lnSpc>
                <a:spcPct val="130000"/>
              </a:lnSpc>
              <a:spcBef>
                <a:spcPct val="0"/>
              </a:spcBef>
              <a:buFont typeface="Arial" panose="020B0604020202020204" pitchFamily="34" charset="0"/>
              <a:buChar char="•"/>
            </a:pPr>
            <a:r>
              <a:rPr lang="zh-CN" altLang="en-US" sz="2800" dirty="0">
                <a:solidFill>
                  <a:srgbClr val="FF0000"/>
                </a:solidFill>
                <a:latin typeface="微软雅黑" panose="020B0503020204020204" pitchFamily="34" charset="-122"/>
              </a:rPr>
              <a:t>卵细胞膜封闭作用：</a:t>
            </a:r>
            <a:r>
              <a:rPr lang="zh-CN" altLang="en-US" sz="2800" dirty="0">
                <a:latin typeface="微软雅黑" panose="020B0503020204020204" pitchFamily="34" charset="-122"/>
              </a:rPr>
              <a:t>精子入卵后，卵黄膜会发生生理反应，拒绝其他精子再进入卵内</a:t>
            </a:r>
          </a:p>
          <a:p>
            <a:pPr marL="0" indent="0" eaLnBrk="1" hangingPunct="1">
              <a:spcBef>
                <a:spcPct val="0"/>
              </a:spcBef>
              <a:buFontTx/>
              <a:buNone/>
            </a:pPr>
            <a:endParaRPr lang="en-US" altLang="zh-CN" sz="2800" dirty="0">
              <a:latin typeface="黑体" panose="02010609060101010101" pitchFamily="49" charset="-122"/>
              <a:ea typeface="黑体" panose="02010609060101010101" pitchFamily="49" charset="-122"/>
            </a:endParaRPr>
          </a:p>
          <a:p>
            <a:pPr marL="0" indent="0" eaLnBrk="1" hangingPunct="1">
              <a:spcBef>
                <a:spcPct val="0"/>
              </a:spcBef>
              <a:buFontTx/>
              <a:buNone/>
            </a:pPr>
            <a:r>
              <a:rPr lang="zh-CN" altLang="en-US" sz="2800" dirty="0">
                <a:latin typeface="微软雅黑" panose="020B0503020204020204" pitchFamily="34" charset="-122"/>
              </a:rPr>
              <a:t>防止多精入卵受精的</a:t>
            </a:r>
            <a:r>
              <a:rPr lang="zh-CN" altLang="en-US" sz="2800" dirty="0">
                <a:solidFill>
                  <a:srgbClr val="FF0000"/>
                </a:solidFill>
                <a:latin typeface="微软雅黑" panose="020B0503020204020204" pitchFamily="34" charset="-122"/>
              </a:rPr>
              <a:t>第二道屏障</a:t>
            </a:r>
            <a:endParaRPr lang="en-US" altLang="zh-CN" sz="2800" dirty="0">
              <a:latin typeface="微软雅黑" panose="020B0503020204020204" pitchFamily="34" charset="-122"/>
            </a:endParaRPr>
          </a:p>
          <a:p>
            <a:pPr eaLnBrk="1" hangingPunct="1">
              <a:lnSpc>
                <a:spcPct val="90000"/>
              </a:lnSpc>
              <a:spcBef>
                <a:spcPct val="0"/>
              </a:spcBef>
              <a:buFontTx/>
              <a:buNone/>
            </a:pPr>
            <a:endParaRPr lang="en-US" altLang="zh-CN" sz="2800" dirty="0">
              <a:latin typeface="微软雅黑" panose="020B0503020204020204" pitchFamily="34" charset="-122"/>
            </a:endParaRPr>
          </a:p>
          <a:p>
            <a:pPr eaLnBrk="1" hangingPunct="1">
              <a:lnSpc>
                <a:spcPct val="90000"/>
              </a:lnSpc>
              <a:spcBef>
                <a:spcPct val="0"/>
              </a:spcBef>
              <a:buFontTx/>
              <a:buNone/>
            </a:pPr>
            <a:endParaRPr lang="zh-CN" altLang="en-US" sz="2800" dirty="0">
              <a:latin typeface="微软雅黑" panose="020B0503020204020204" pitchFamily="34" charset="-122"/>
            </a:endParaRPr>
          </a:p>
          <a:p>
            <a:pPr eaLnBrk="1" hangingPunct="1">
              <a:lnSpc>
                <a:spcPct val="90000"/>
              </a:lnSpc>
              <a:spcBef>
                <a:spcPct val="0"/>
              </a:spcBef>
              <a:buFontTx/>
              <a:buNone/>
            </a:pPr>
            <a:r>
              <a:rPr lang="zh-CN" altLang="en-US" sz="2800" dirty="0">
                <a:latin typeface="微软雅黑" panose="020B0503020204020204"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组合 193536">
            <a:extLst>
              <a:ext uri="{FF2B5EF4-FFF2-40B4-BE49-F238E27FC236}">
                <a16:creationId xmlns:a16="http://schemas.microsoft.com/office/drawing/2014/main" id="{F38545DF-8295-46B1-B005-8D7E3E96A591}"/>
              </a:ext>
            </a:extLst>
          </p:cNvPr>
          <p:cNvGrpSpPr>
            <a:grpSpLocks/>
          </p:cNvGrpSpPr>
          <p:nvPr/>
        </p:nvGrpSpPr>
        <p:grpSpPr bwMode="auto">
          <a:xfrm>
            <a:off x="1989138" y="431800"/>
            <a:ext cx="8450262" cy="6254750"/>
            <a:chOff x="464375" y="432137"/>
            <a:chExt cx="8451025" cy="6254413"/>
          </a:xfrm>
        </p:grpSpPr>
        <p:grpSp>
          <p:nvGrpSpPr>
            <p:cNvPr id="30724" name="组合 193535">
              <a:extLst>
                <a:ext uri="{FF2B5EF4-FFF2-40B4-BE49-F238E27FC236}">
                  <a16:creationId xmlns:a16="http://schemas.microsoft.com/office/drawing/2014/main" id="{3F755EB4-C41D-41D2-8D21-6466BA7B1C80}"/>
                </a:ext>
              </a:extLst>
            </p:cNvPr>
            <p:cNvGrpSpPr>
              <a:grpSpLocks/>
            </p:cNvGrpSpPr>
            <p:nvPr/>
          </p:nvGrpSpPr>
          <p:grpSpPr bwMode="auto">
            <a:xfrm>
              <a:off x="464375" y="432137"/>
              <a:ext cx="7542975" cy="6254413"/>
              <a:chOff x="1150175" y="432137"/>
              <a:chExt cx="7542975" cy="6254413"/>
            </a:xfrm>
          </p:grpSpPr>
          <p:grpSp>
            <p:nvGrpSpPr>
              <p:cNvPr id="30729" name="组合 2">
                <a:extLst>
                  <a:ext uri="{FF2B5EF4-FFF2-40B4-BE49-F238E27FC236}">
                    <a16:creationId xmlns:a16="http://schemas.microsoft.com/office/drawing/2014/main" id="{E466BCB7-4F04-47EF-ABAE-1E4338CA62DC}"/>
                  </a:ext>
                </a:extLst>
              </p:cNvPr>
              <p:cNvGrpSpPr>
                <a:grpSpLocks/>
              </p:cNvGrpSpPr>
              <p:nvPr/>
            </p:nvGrpSpPr>
            <p:grpSpPr bwMode="auto">
              <a:xfrm>
                <a:off x="1295400" y="1371600"/>
                <a:ext cx="6734175" cy="5314950"/>
                <a:chOff x="1295400" y="1371600"/>
                <a:chExt cx="6734175" cy="5314950"/>
              </a:xfrm>
            </p:grpSpPr>
            <p:pic>
              <p:nvPicPr>
                <p:cNvPr id="30746" name="Picture 4">
                  <a:extLst>
                    <a:ext uri="{FF2B5EF4-FFF2-40B4-BE49-F238E27FC236}">
                      <a16:creationId xmlns:a16="http://schemas.microsoft.com/office/drawing/2014/main" id="{F3B2A1A5-6A14-46BA-9A2E-FA2AA629E4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371600"/>
                  <a:ext cx="6734175" cy="53149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47" name="Picture 5">
                  <a:extLst>
                    <a:ext uri="{FF2B5EF4-FFF2-40B4-BE49-F238E27FC236}">
                      <a16:creationId xmlns:a16="http://schemas.microsoft.com/office/drawing/2014/main" id="{C7A19879-DA7D-4E19-B1CC-1D0547A97FF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2680" y="5334000"/>
                  <a:ext cx="643720" cy="2857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48" name="Picture 5">
                  <a:extLst>
                    <a:ext uri="{FF2B5EF4-FFF2-40B4-BE49-F238E27FC236}">
                      <a16:creationId xmlns:a16="http://schemas.microsoft.com/office/drawing/2014/main" id="{E1119E9D-D8C6-4E33-ABD0-B3DAB6867C2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960" y="5653443"/>
                  <a:ext cx="830240" cy="2857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49" name="Picture 5">
                  <a:extLst>
                    <a:ext uri="{FF2B5EF4-FFF2-40B4-BE49-F238E27FC236}">
                      <a16:creationId xmlns:a16="http://schemas.microsoft.com/office/drawing/2014/main" id="{B86B8B27-CC6A-4EA9-BA5F-71724393AAB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3369" y="6061880"/>
                  <a:ext cx="643720" cy="2857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50" name="Picture 5">
                  <a:extLst>
                    <a:ext uri="{FF2B5EF4-FFF2-40B4-BE49-F238E27FC236}">
                      <a16:creationId xmlns:a16="http://schemas.microsoft.com/office/drawing/2014/main" id="{E978E22D-36CF-46CB-BBFF-F8DE3713950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6204755"/>
                  <a:ext cx="1447800" cy="2857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51" name="Picture 5">
                  <a:extLst>
                    <a:ext uri="{FF2B5EF4-FFF2-40B4-BE49-F238E27FC236}">
                      <a16:creationId xmlns:a16="http://schemas.microsoft.com/office/drawing/2014/main" id="{6918867F-62D7-4A82-9307-98AD8DD3437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5806" y="5257800"/>
                  <a:ext cx="493594" cy="595668"/>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52" name="Picture 5">
                  <a:extLst>
                    <a:ext uri="{FF2B5EF4-FFF2-40B4-BE49-F238E27FC236}">
                      <a16:creationId xmlns:a16="http://schemas.microsoft.com/office/drawing/2014/main" id="{FFA0B434-4F65-4BBC-A46C-8B7BC91A8E6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9206" y="5444320"/>
                  <a:ext cx="493594" cy="595668"/>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53" name="Picture 5">
                  <a:extLst>
                    <a:ext uri="{FF2B5EF4-FFF2-40B4-BE49-F238E27FC236}">
                      <a16:creationId xmlns:a16="http://schemas.microsoft.com/office/drawing/2014/main" id="{01CCC375-7EC6-4168-BF08-2D0DDAA86D2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2134" y="5362432"/>
                  <a:ext cx="493594" cy="595668"/>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grpSp>
          <p:sp>
            <p:nvSpPr>
              <p:cNvPr id="30730" name="TextBox 3">
                <a:extLst>
                  <a:ext uri="{FF2B5EF4-FFF2-40B4-BE49-F238E27FC236}">
                    <a16:creationId xmlns:a16="http://schemas.microsoft.com/office/drawing/2014/main" id="{38D610B9-5DD5-4015-BDF3-E5CAD40BEFDF}"/>
                  </a:ext>
                </a:extLst>
              </p:cNvPr>
              <p:cNvSpPr txBox="1">
                <a:spLocks noChangeArrowheads="1"/>
              </p:cNvSpPr>
              <p:nvPr/>
            </p:nvSpPr>
            <p:spPr bwMode="auto">
              <a:xfrm>
                <a:off x="3505200" y="6034358"/>
                <a:ext cx="76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顶体</a:t>
                </a:r>
              </a:p>
            </p:txBody>
          </p:sp>
          <p:sp>
            <p:nvSpPr>
              <p:cNvPr id="30731" name="TextBox 15">
                <a:extLst>
                  <a:ext uri="{FF2B5EF4-FFF2-40B4-BE49-F238E27FC236}">
                    <a16:creationId xmlns:a16="http://schemas.microsoft.com/office/drawing/2014/main" id="{C4B18A27-16E0-4FCB-997C-DBA7B7E6F591}"/>
                  </a:ext>
                </a:extLst>
              </p:cNvPr>
              <p:cNvSpPr txBox="1">
                <a:spLocks noChangeArrowheads="1"/>
              </p:cNvSpPr>
              <p:nvPr/>
            </p:nvSpPr>
            <p:spPr bwMode="auto">
              <a:xfrm>
                <a:off x="4038600" y="5562600"/>
                <a:ext cx="1219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卵子质膜</a:t>
                </a:r>
              </a:p>
            </p:txBody>
          </p:sp>
          <p:sp>
            <p:nvSpPr>
              <p:cNvPr id="30732" name="TextBox 16">
                <a:extLst>
                  <a:ext uri="{FF2B5EF4-FFF2-40B4-BE49-F238E27FC236}">
                    <a16:creationId xmlns:a16="http://schemas.microsoft.com/office/drawing/2014/main" id="{432E205F-9BDB-4D64-9AEE-4FCA3A5F7447}"/>
                  </a:ext>
                </a:extLst>
              </p:cNvPr>
              <p:cNvSpPr txBox="1">
                <a:spLocks noChangeArrowheads="1"/>
              </p:cNvSpPr>
              <p:nvPr/>
            </p:nvSpPr>
            <p:spPr bwMode="auto">
              <a:xfrm>
                <a:off x="4713767" y="5238690"/>
                <a:ext cx="1219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透明带</a:t>
                </a:r>
              </a:p>
            </p:txBody>
          </p:sp>
          <p:sp>
            <p:nvSpPr>
              <p:cNvPr id="30733" name="TextBox 17">
                <a:extLst>
                  <a:ext uri="{FF2B5EF4-FFF2-40B4-BE49-F238E27FC236}">
                    <a16:creationId xmlns:a16="http://schemas.microsoft.com/office/drawing/2014/main" id="{B9864FA1-A8E5-4A48-BB49-BB3D99B33DEB}"/>
                  </a:ext>
                </a:extLst>
              </p:cNvPr>
              <p:cNvSpPr txBox="1">
                <a:spLocks noChangeArrowheads="1"/>
              </p:cNvSpPr>
              <p:nvPr/>
            </p:nvSpPr>
            <p:spPr bwMode="auto">
              <a:xfrm>
                <a:off x="5562600" y="5147932"/>
                <a:ext cx="13060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精子基体</a:t>
                </a:r>
              </a:p>
            </p:txBody>
          </p:sp>
          <p:sp>
            <p:nvSpPr>
              <p:cNvPr id="30734" name="TextBox 18">
                <a:extLst>
                  <a:ext uri="{FF2B5EF4-FFF2-40B4-BE49-F238E27FC236}">
                    <a16:creationId xmlns:a16="http://schemas.microsoft.com/office/drawing/2014/main" id="{C7789A00-16D2-4052-81F0-FE00A3C7AE62}"/>
                  </a:ext>
                </a:extLst>
              </p:cNvPr>
              <p:cNvSpPr txBox="1">
                <a:spLocks noChangeArrowheads="1"/>
              </p:cNvSpPr>
              <p:nvPr/>
            </p:nvSpPr>
            <p:spPr bwMode="auto">
              <a:xfrm>
                <a:off x="6553200" y="5540514"/>
                <a:ext cx="990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精子的细胞核</a:t>
                </a:r>
              </a:p>
            </p:txBody>
          </p:sp>
          <p:sp>
            <p:nvSpPr>
              <p:cNvPr id="30735" name="TextBox 20">
                <a:extLst>
                  <a:ext uri="{FF2B5EF4-FFF2-40B4-BE49-F238E27FC236}">
                    <a16:creationId xmlns:a16="http://schemas.microsoft.com/office/drawing/2014/main" id="{FBAB185C-7A36-4498-A1F8-0E348E6FBDB1}"/>
                  </a:ext>
                </a:extLst>
              </p:cNvPr>
              <p:cNvSpPr txBox="1">
                <a:spLocks noChangeArrowheads="1"/>
              </p:cNvSpPr>
              <p:nvPr/>
            </p:nvSpPr>
            <p:spPr bwMode="auto">
              <a:xfrm>
                <a:off x="7162800" y="5238690"/>
                <a:ext cx="1219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皮质颗粒</a:t>
                </a:r>
              </a:p>
            </p:txBody>
          </p:sp>
          <p:cxnSp>
            <p:nvCxnSpPr>
              <p:cNvPr id="30736" name="直接连接符 6">
                <a:extLst>
                  <a:ext uri="{FF2B5EF4-FFF2-40B4-BE49-F238E27FC236}">
                    <a16:creationId xmlns:a16="http://schemas.microsoft.com/office/drawing/2014/main" id="{53B00B5E-7B76-4BA8-82D0-3217F7C6E7E6}"/>
                  </a:ext>
                </a:extLst>
              </p:cNvPr>
              <p:cNvCxnSpPr>
                <a:cxnSpLocks noChangeShapeType="1"/>
              </p:cNvCxnSpPr>
              <p:nvPr/>
            </p:nvCxnSpPr>
            <p:spPr bwMode="auto">
              <a:xfrm>
                <a:off x="6789761" y="5199797"/>
                <a:ext cx="191069" cy="388961"/>
              </a:xfrm>
              <a:prstGeom prst="line">
                <a:avLst/>
              </a:prstGeom>
              <a:noFill/>
              <a:ln w="317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737" name="TextBox 49">
                <a:extLst>
                  <a:ext uri="{FF2B5EF4-FFF2-40B4-BE49-F238E27FC236}">
                    <a16:creationId xmlns:a16="http://schemas.microsoft.com/office/drawing/2014/main" id="{86E70191-4B61-49B6-8320-58FA44D92985}"/>
                  </a:ext>
                </a:extLst>
              </p:cNvPr>
              <p:cNvSpPr txBox="1">
                <a:spLocks noChangeArrowheads="1"/>
              </p:cNvSpPr>
              <p:nvPr/>
            </p:nvSpPr>
            <p:spPr bwMode="auto">
              <a:xfrm>
                <a:off x="5122234" y="6229290"/>
                <a:ext cx="26501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卵子细胞质</a:t>
                </a:r>
              </a:p>
            </p:txBody>
          </p:sp>
          <p:pic>
            <p:nvPicPr>
              <p:cNvPr id="30738" name="Picture 6">
                <a:extLst>
                  <a:ext uri="{FF2B5EF4-FFF2-40B4-BE49-F238E27FC236}">
                    <a16:creationId xmlns:a16="http://schemas.microsoft.com/office/drawing/2014/main" id="{53F5B672-6C40-435F-AE03-C263A3875B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175" y="1424050"/>
                <a:ext cx="266700" cy="2476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30739" name="TextBox 51">
                <a:extLst>
                  <a:ext uri="{FF2B5EF4-FFF2-40B4-BE49-F238E27FC236}">
                    <a16:creationId xmlns:a16="http://schemas.microsoft.com/office/drawing/2014/main" id="{11718EA6-9F5B-4771-AF5E-23BA28316B95}"/>
                  </a:ext>
                </a:extLst>
              </p:cNvPr>
              <p:cNvSpPr txBox="1">
                <a:spLocks noChangeArrowheads="1"/>
              </p:cNvSpPr>
              <p:nvPr/>
            </p:nvSpPr>
            <p:spPr bwMode="auto">
              <a:xfrm>
                <a:off x="2477909" y="2835302"/>
                <a:ext cx="8589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卵泡细胞</a:t>
                </a:r>
              </a:p>
            </p:txBody>
          </p:sp>
          <p:sp>
            <p:nvSpPr>
              <p:cNvPr id="30740" name="TextBox 52">
                <a:extLst>
                  <a:ext uri="{FF2B5EF4-FFF2-40B4-BE49-F238E27FC236}">
                    <a16:creationId xmlns:a16="http://schemas.microsoft.com/office/drawing/2014/main" id="{F1EB9CC0-34FE-48BC-8F3C-D49258C5CF08}"/>
                  </a:ext>
                </a:extLst>
              </p:cNvPr>
              <p:cNvSpPr txBox="1">
                <a:spLocks noChangeArrowheads="1"/>
              </p:cNvSpPr>
              <p:nvPr/>
            </p:nvSpPr>
            <p:spPr bwMode="auto">
              <a:xfrm>
                <a:off x="1371600" y="1317345"/>
                <a:ext cx="152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精子和卵细胞透明带上的受体结合</a:t>
                </a:r>
              </a:p>
            </p:txBody>
          </p:sp>
          <p:pic>
            <p:nvPicPr>
              <p:cNvPr id="30741" name="Picture 7">
                <a:extLst>
                  <a:ext uri="{FF2B5EF4-FFF2-40B4-BE49-F238E27FC236}">
                    <a16:creationId xmlns:a16="http://schemas.microsoft.com/office/drawing/2014/main" id="{066692BC-E806-4F8E-A757-3C708BB017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690750"/>
                <a:ext cx="276225" cy="2667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30742" name="TextBox 54">
                <a:extLst>
                  <a:ext uri="{FF2B5EF4-FFF2-40B4-BE49-F238E27FC236}">
                    <a16:creationId xmlns:a16="http://schemas.microsoft.com/office/drawing/2014/main" id="{3F8C47FF-53C0-43FC-BAE0-2BAD3BF3ACFC}"/>
                  </a:ext>
                </a:extLst>
              </p:cNvPr>
              <p:cNvSpPr txBox="1">
                <a:spLocks noChangeArrowheads="1"/>
              </p:cNvSpPr>
              <p:nvPr/>
            </p:nvSpPr>
            <p:spPr bwMode="auto">
              <a:xfrm>
                <a:off x="3048000" y="609600"/>
                <a:ext cx="152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dirty="0">
                    <a:latin typeface="黑体" panose="02010609060101010101" pitchFamily="49" charset="-122"/>
                    <a:ea typeface="黑体" panose="02010609060101010101" pitchFamily="49" charset="-122"/>
                  </a:rPr>
                  <a:t>结合引起顶体反应，释放水解酶进入透明带</a:t>
                </a:r>
              </a:p>
            </p:txBody>
          </p:sp>
          <p:sp>
            <p:nvSpPr>
              <p:cNvPr id="30743" name="TextBox 55">
                <a:extLst>
                  <a:ext uri="{FF2B5EF4-FFF2-40B4-BE49-F238E27FC236}">
                    <a16:creationId xmlns:a16="http://schemas.microsoft.com/office/drawing/2014/main" id="{C9773097-BA4F-4829-8738-E7DE42DC1819}"/>
                  </a:ext>
                </a:extLst>
              </p:cNvPr>
              <p:cNvSpPr txBox="1">
                <a:spLocks noChangeArrowheads="1"/>
              </p:cNvSpPr>
              <p:nvPr/>
            </p:nvSpPr>
            <p:spPr bwMode="auto">
              <a:xfrm>
                <a:off x="4724400" y="581561"/>
                <a:ext cx="2667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透明带瓦解，精子到达卵子质膜，精子的膜蛋白和卵子质膜上受体结合，质膜融合</a:t>
                </a:r>
              </a:p>
            </p:txBody>
          </p:sp>
          <p:sp>
            <p:nvSpPr>
              <p:cNvPr id="30744" name="TextBox 56">
                <a:extLst>
                  <a:ext uri="{FF2B5EF4-FFF2-40B4-BE49-F238E27FC236}">
                    <a16:creationId xmlns:a16="http://schemas.microsoft.com/office/drawing/2014/main" id="{B4890473-0CCF-4802-A2D1-4B315657140A}"/>
                  </a:ext>
                </a:extLst>
              </p:cNvPr>
              <p:cNvSpPr txBox="1">
                <a:spLocks noChangeArrowheads="1"/>
              </p:cNvSpPr>
              <p:nvPr/>
            </p:nvSpPr>
            <p:spPr bwMode="auto">
              <a:xfrm>
                <a:off x="7550150" y="432137"/>
                <a:ext cx="1143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精子细胞核进入卵子</a:t>
                </a:r>
              </a:p>
            </p:txBody>
          </p:sp>
          <p:cxnSp>
            <p:nvCxnSpPr>
              <p:cNvPr id="30745" name="直接连接符 27">
                <a:extLst>
                  <a:ext uri="{FF2B5EF4-FFF2-40B4-BE49-F238E27FC236}">
                    <a16:creationId xmlns:a16="http://schemas.microsoft.com/office/drawing/2014/main" id="{12A1A5CC-3F93-4933-A741-85BAD3C29F8D}"/>
                  </a:ext>
                </a:extLst>
              </p:cNvPr>
              <p:cNvCxnSpPr>
                <a:cxnSpLocks noChangeShapeType="1"/>
              </p:cNvCxnSpPr>
              <p:nvPr/>
            </p:nvCxnSpPr>
            <p:spPr bwMode="auto">
              <a:xfrm flipV="1">
                <a:off x="7501000" y="1435100"/>
                <a:ext cx="1022350" cy="6350"/>
              </a:xfrm>
              <a:prstGeom prst="line">
                <a:avLst/>
              </a:prstGeom>
              <a:noFill/>
              <a:ln w="349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0725" name="TextBox 63">
              <a:extLst>
                <a:ext uri="{FF2B5EF4-FFF2-40B4-BE49-F238E27FC236}">
                  <a16:creationId xmlns:a16="http://schemas.microsoft.com/office/drawing/2014/main" id="{B9F20759-DADA-454F-BA19-3AFABA351EE2}"/>
                </a:ext>
              </a:extLst>
            </p:cNvPr>
            <p:cNvSpPr txBox="1">
              <a:spLocks noChangeArrowheads="1"/>
            </p:cNvSpPr>
            <p:nvPr/>
          </p:nvSpPr>
          <p:spPr bwMode="auto">
            <a:xfrm>
              <a:off x="7391400" y="3917536"/>
              <a:ext cx="152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lang="zh-CN" altLang="en-US" sz="2000">
                  <a:latin typeface="黑体" panose="02010609060101010101" pitchFamily="49" charset="-122"/>
                  <a:ea typeface="黑体" panose="02010609060101010101" pitchFamily="49" charset="-122"/>
                </a:rPr>
                <a:t>皮质反应释放酶加固透明带，阻挡其他精子</a:t>
              </a:r>
            </a:p>
          </p:txBody>
        </p:sp>
        <p:pic>
          <p:nvPicPr>
            <p:cNvPr id="30726" name="Picture 8">
              <a:extLst>
                <a:ext uri="{FF2B5EF4-FFF2-40B4-BE49-F238E27FC236}">
                  <a16:creationId xmlns:a16="http://schemas.microsoft.com/office/drawing/2014/main" id="{C7766DC1-E47B-4E7A-811D-A78CECC4A6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5625" y="664150"/>
              <a:ext cx="266700" cy="257175"/>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27" name="Picture 9">
              <a:extLst>
                <a:ext uri="{FF2B5EF4-FFF2-40B4-BE49-F238E27FC236}">
                  <a16:creationId xmlns:a16="http://schemas.microsoft.com/office/drawing/2014/main" id="{580ACE6F-5B93-4D6F-843D-75EFEC8B2B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72325" y="530243"/>
              <a:ext cx="285750" cy="2476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pic>
          <p:nvPicPr>
            <p:cNvPr id="30728" name="Picture 10">
              <a:extLst>
                <a:ext uri="{FF2B5EF4-FFF2-40B4-BE49-F238E27FC236}">
                  <a16:creationId xmlns:a16="http://schemas.microsoft.com/office/drawing/2014/main" id="{79491B69-D6B2-4D96-90DD-4EC40C1653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35850" y="3781425"/>
              <a:ext cx="266700" cy="24765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grpSp>
      <p:sp>
        <p:nvSpPr>
          <p:cNvPr id="30723" name="标题 1">
            <a:extLst>
              <a:ext uri="{FF2B5EF4-FFF2-40B4-BE49-F238E27FC236}">
                <a16:creationId xmlns:a16="http://schemas.microsoft.com/office/drawing/2014/main" id="{D96A1417-B74E-4785-9677-F97214424622}"/>
              </a:ext>
            </a:extLst>
          </p:cNvPr>
          <p:cNvSpPr>
            <a:spLocks noGrp="1" noChangeArrowheads="1"/>
          </p:cNvSpPr>
          <p:nvPr>
            <p:ph type="title" idx="4294967295"/>
          </p:nvPr>
        </p:nvSpPr>
        <p:spPr>
          <a:xfrm>
            <a:off x="381138" y="222053"/>
            <a:ext cx="8534400" cy="503237"/>
          </a:xfrm>
        </p:spPr>
        <p:txBody>
          <a:bodyPr/>
          <a:lstStyle/>
          <a:p>
            <a:r>
              <a:rPr lang="zh-CN" altLang="en-US" dirty="0"/>
              <a:t>受精</a:t>
            </a:r>
          </a:p>
        </p:txBody>
      </p:sp>
    </p:spTree>
    <p:extLst>
      <p:ext uri="{BB962C8B-B14F-4D97-AF65-F5344CB8AC3E}">
        <p14:creationId xmlns:p14="http://schemas.microsoft.com/office/powerpoint/2010/main" val="1075443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9" name="Picture 6" descr="sjluan1">
            <a:extLst>
              <a:ext uri="{FF2B5EF4-FFF2-40B4-BE49-F238E27FC236}">
                <a16:creationId xmlns:a16="http://schemas.microsoft.com/office/drawing/2014/main" id="{F7342EF0-A52A-4253-B5D3-0DF8E3A16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4461" y="1978025"/>
            <a:ext cx="3313113"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1">
            <a:extLst>
              <a:ext uri="{FF2B5EF4-FFF2-40B4-BE49-F238E27FC236}">
                <a16:creationId xmlns:a16="http://schemas.microsoft.com/office/drawing/2014/main" id="{1434FBB1-A358-4D03-8EAB-8F31F5EB4382}"/>
              </a:ext>
            </a:extLst>
          </p:cNvPr>
          <p:cNvSpPr>
            <a:spLocks noGrp="1"/>
          </p:cNvSpPr>
          <p:nvPr>
            <p:ph type="title"/>
          </p:nvPr>
        </p:nvSpPr>
        <p:spPr>
          <a:xfrm>
            <a:off x="1309688" y="147638"/>
            <a:ext cx="9448800" cy="487362"/>
          </a:xfrm>
        </p:spPr>
        <p:txBody>
          <a:bodyPr/>
          <a:lstStyle/>
          <a:p>
            <a:r>
              <a:rPr lang="en-US" altLang="zh-CN" dirty="0"/>
              <a:t>3. </a:t>
            </a:r>
            <a:r>
              <a:rPr lang="zh-CN" altLang="en-US" dirty="0"/>
              <a:t>受精</a:t>
            </a:r>
          </a:p>
        </p:txBody>
      </p:sp>
      <p:sp>
        <p:nvSpPr>
          <p:cNvPr id="9" name="Rectangle 3">
            <a:extLst>
              <a:ext uri="{FF2B5EF4-FFF2-40B4-BE49-F238E27FC236}">
                <a16:creationId xmlns:a16="http://schemas.microsoft.com/office/drawing/2014/main" id="{9727C0AD-E641-44E8-90A3-159B99B18028}"/>
              </a:ext>
            </a:extLst>
          </p:cNvPr>
          <p:cNvSpPr txBox="1">
            <a:spLocks noChangeArrowheads="1"/>
          </p:cNvSpPr>
          <p:nvPr/>
        </p:nvSpPr>
        <p:spPr bwMode="black">
          <a:xfrm>
            <a:off x="1204232" y="1116015"/>
            <a:ext cx="7772400" cy="101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pPr>
            <a:r>
              <a:rPr lang="zh-CN" altLang="en-US" dirty="0"/>
              <a:t>受精阶段</a:t>
            </a:r>
          </a:p>
        </p:txBody>
      </p:sp>
      <p:sp>
        <p:nvSpPr>
          <p:cNvPr id="10" name="Rectangle 2">
            <a:extLst>
              <a:ext uri="{FF2B5EF4-FFF2-40B4-BE49-F238E27FC236}">
                <a16:creationId xmlns:a16="http://schemas.microsoft.com/office/drawing/2014/main" id="{44DF9CCA-56ED-4B00-A208-AEC34C3FB330}"/>
              </a:ext>
            </a:extLst>
          </p:cNvPr>
          <p:cNvSpPr txBox="1">
            <a:spLocks noChangeArrowheads="1"/>
          </p:cNvSpPr>
          <p:nvPr/>
        </p:nvSpPr>
        <p:spPr bwMode="black">
          <a:xfrm>
            <a:off x="1309688" y="2770145"/>
            <a:ext cx="6081803"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90000"/>
              </a:lnSpc>
              <a:spcBef>
                <a:spcPct val="0"/>
              </a:spcBef>
              <a:buFontTx/>
              <a:buNone/>
            </a:pPr>
            <a:r>
              <a:rPr lang="en-US" altLang="zh-CN" sz="2800" dirty="0">
                <a:latin typeface="微软雅黑" panose="020B0503020204020204" pitchFamily="34" charset="-122"/>
              </a:rPr>
              <a:t>3. </a:t>
            </a:r>
            <a:r>
              <a:rPr lang="zh-CN" altLang="en-US" sz="2800" dirty="0">
                <a:latin typeface="微软雅黑" panose="020B0503020204020204" pitchFamily="34" charset="-122"/>
              </a:rPr>
              <a:t>雄原核和雌原核形成</a:t>
            </a:r>
          </a:p>
          <a:p>
            <a:pPr eaLnBrk="1" hangingPunct="1">
              <a:lnSpc>
                <a:spcPct val="90000"/>
              </a:lnSpc>
              <a:spcBef>
                <a:spcPct val="0"/>
              </a:spcBef>
              <a:buFontTx/>
              <a:buNone/>
            </a:pPr>
            <a:endParaRPr lang="en-US" altLang="zh-CN" sz="2800" dirty="0">
              <a:latin typeface="微软雅黑" panose="020B0503020204020204" pitchFamily="34" charset="-122"/>
            </a:endParaRPr>
          </a:p>
          <a:p>
            <a:pPr marL="0" indent="0" eaLnBrk="1" hangingPunct="1">
              <a:lnSpc>
                <a:spcPct val="130000"/>
              </a:lnSpc>
              <a:spcBef>
                <a:spcPct val="0"/>
              </a:spcBef>
              <a:buNone/>
            </a:pPr>
            <a:r>
              <a:rPr lang="en-US" altLang="zh-CN" sz="2400" dirty="0">
                <a:latin typeface="微软雅黑" panose="020B0503020204020204" pitchFamily="34" charset="-122"/>
              </a:rPr>
              <a:t>a. </a:t>
            </a:r>
            <a:r>
              <a:rPr lang="zh-CN" altLang="en-US" sz="2400" dirty="0">
                <a:latin typeface="微软雅黑" panose="020B0503020204020204" pitchFamily="34" charset="-122"/>
              </a:rPr>
              <a:t>精子进入卵子后，尾部脱离，原有的核膜破裂</a:t>
            </a:r>
          </a:p>
          <a:p>
            <a:pPr marL="0" indent="0" eaLnBrk="1" hangingPunct="1">
              <a:lnSpc>
                <a:spcPct val="130000"/>
              </a:lnSpc>
              <a:spcBef>
                <a:spcPct val="0"/>
              </a:spcBef>
              <a:buNone/>
            </a:pPr>
            <a:r>
              <a:rPr lang="en-US" altLang="zh-CN" sz="2400" dirty="0">
                <a:latin typeface="微软雅黑" panose="020B0503020204020204" pitchFamily="34" charset="-122"/>
              </a:rPr>
              <a:t>b. </a:t>
            </a:r>
            <a:r>
              <a:rPr lang="zh-CN" altLang="en-US" sz="2400" dirty="0">
                <a:latin typeface="微软雅黑" panose="020B0503020204020204" pitchFamily="34" charset="-122"/>
              </a:rPr>
              <a:t>精子形成一个新的核膜，随后形成一个比原来精子核还大的核</a:t>
            </a:r>
            <a:r>
              <a:rPr lang="en-US" altLang="zh-CN" sz="2400" dirty="0">
                <a:latin typeface="微软雅黑" panose="020B0503020204020204" pitchFamily="34" charset="-122"/>
              </a:rPr>
              <a:t>—</a:t>
            </a:r>
            <a:r>
              <a:rPr lang="zh-CN" altLang="en-US" sz="2400" dirty="0">
                <a:solidFill>
                  <a:srgbClr val="FF0000"/>
                </a:solidFill>
                <a:latin typeface="微软雅黑" panose="020B0503020204020204" pitchFamily="34" charset="-122"/>
              </a:rPr>
              <a:t>雄原核</a:t>
            </a:r>
          </a:p>
          <a:p>
            <a:pPr marL="0" indent="0" eaLnBrk="1" hangingPunct="1">
              <a:lnSpc>
                <a:spcPct val="130000"/>
              </a:lnSpc>
              <a:spcBef>
                <a:spcPct val="0"/>
              </a:spcBef>
              <a:buNone/>
            </a:pPr>
            <a:r>
              <a:rPr lang="en-US" altLang="zh-CN" sz="2400" dirty="0">
                <a:latin typeface="微软雅黑" panose="020B0503020204020204" pitchFamily="34" charset="-122"/>
              </a:rPr>
              <a:t>c. </a:t>
            </a:r>
            <a:r>
              <a:rPr lang="zh-CN" altLang="en-US" sz="2400" dirty="0">
                <a:latin typeface="微软雅黑" panose="020B0503020204020204" pitchFamily="34" charset="-122"/>
              </a:rPr>
              <a:t>精子入卵后被激活的次级卵母细胞完成减数第二次分裂，排出第二极体，形成</a:t>
            </a:r>
            <a:r>
              <a:rPr lang="zh-CN" altLang="en-US" sz="2400" dirty="0">
                <a:solidFill>
                  <a:srgbClr val="FF0000"/>
                </a:solidFill>
                <a:latin typeface="微软雅黑" panose="020B0503020204020204" pitchFamily="34" charset="-122"/>
              </a:rPr>
              <a:t>雌原核</a:t>
            </a:r>
            <a:endParaRPr lang="en-US" altLang="zh-CN" sz="2800" dirty="0">
              <a:solidFill>
                <a:srgbClr val="FF0000"/>
              </a:solidFill>
              <a:latin typeface="微软雅黑" panose="020B0503020204020204" pitchFamily="34" charset="-122"/>
            </a:endParaRPr>
          </a:p>
          <a:p>
            <a:pPr eaLnBrk="1" hangingPunct="1">
              <a:lnSpc>
                <a:spcPct val="90000"/>
              </a:lnSpc>
              <a:spcBef>
                <a:spcPct val="0"/>
              </a:spcBef>
              <a:buFontTx/>
              <a:buNone/>
            </a:pPr>
            <a:endParaRPr lang="zh-CN" altLang="en-US" sz="2800" dirty="0">
              <a:latin typeface="微软雅黑" panose="020B0503020204020204" pitchFamily="34" charset="-122"/>
            </a:endParaRPr>
          </a:p>
          <a:p>
            <a:pPr eaLnBrk="1" hangingPunct="1">
              <a:lnSpc>
                <a:spcPct val="90000"/>
              </a:lnSpc>
              <a:spcBef>
                <a:spcPct val="0"/>
              </a:spcBef>
              <a:buFontTx/>
              <a:buNone/>
            </a:pPr>
            <a:r>
              <a:rPr lang="zh-CN" altLang="en-US" sz="2800" dirty="0">
                <a:latin typeface="微软雅黑" panose="020B0503020204020204"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0B47A348-E55E-4894-9FB9-1052B1C5CBA8}"/>
              </a:ext>
            </a:extLst>
          </p:cNvPr>
          <p:cNvSpPr>
            <a:spLocks noGrp="1"/>
          </p:cNvSpPr>
          <p:nvPr>
            <p:ph type="title"/>
          </p:nvPr>
        </p:nvSpPr>
        <p:spPr>
          <a:xfrm>
            <a:off x="1309688" y="147638"/>
            <a:ext cx="9448800" cy="487362"/>
          </a:xfrm>
        </p:spPr>
        <p:txBody>
          <a:bodyPr/>
          <a:lstStyle/>
          <a:p>
            <a:r>
              <a:rPr lang="en-US" altLang="zh-CN" dirty="0"/>
              <a:t>3. </a:t>
            </a:r>
            <a:r>
              <a:rPr lang="zh-CN" altLang="en-US" dirty="0"/>
              <a:t>受精</a:t>
            </a:r>
          </a:p>
        </p:txBody>
      </p:sp>
      <p:sp>
        <p:nvSpPr>
          <p:cNvPr id="9" name="Rectangle 3">
            <a:extLst>
              <a:ext uri="{FF2B5EF4-FFF2-40B4-BE49-F238E27FC236}">
                <a16:creationId xmlns:a16="http://schemas.microsoft.com/office/drawing/2014/main" id="{3978353F-F5F9-4AE8-8144-4F7A8B8D8727}"/>
              </a:ext>
            </a:extLst>
          </p:cNvPr>
          <p:cNvSpPr txBox="1">
            <a:spLocks noChangeArrowheads="1"/>
          </p:cNvSpPr>
          <p:nvPr/>
        </p:nvSpPr>
        <p:spPr bwMode="black">
          <a:xfrm>
            <a:off x="1204232" y="1116015"/>
            <a:ext cx="7772400" cy="101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pPr>
            <a:r>
              <a:rPr lang="zh-CN" altLang="en-US" dirty="0"/>
              <a:t>受精阶段</a:t>
            </a:r>
          </a:p>
        </p:txBody>
      </p:sp>
      <p:sp>
        <p:nvSpPr>
          <p:cNvPr id="11" name="Rectangle 2">
            <a:extLst>
              <a:ext uri="{FF2B5EF4-FFF2-40B4-BE49-F238E27FC236}">
                <a16:creationId xmlns:a16="http://schemas.microsoft.com/office/drawing/2014/main" id="{6A3D7D3A-C8B0-4C57-B54A-5E46C6DA5B66}"/>
              </a:ext>
            </a:extLst>
          </p:cNvPr>
          <p:cNvSpPr txBox="1">
            <a:spLocks noChangeArrowheads="1"/>
          </p:cNvSpPr>
          <p:nvPr/>
        </p:nvSpPr>
        <p:spPr bwMode="black">
          <a:xfrm>
            <a:off x="1422083" y="2458720"/>
            <a:ext cx="6068377"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spcBef>
                <a:spcPct val="0"/>
              </a:spcBef>
              <a:buFontTx/>
              <a:buNone/>
            </a:pPr>
            <a:r>
              <a:rPr lang="en-US" altLang="zh-CN" sz="2800" dirty="0">
                <a:latin typeface="微软雅黑" panose="020B0503020204020204" pitchFamily="34" charset="-122"/>
              </a:rPr>
              <a:t>4. </a:t>
            </a:r>
            <a:r>
              <a:rPr lang="zh-CN" altLang="en-US" sz="2800" dirty="0">
                <a:latin typeface="微软雅黑" panose="020B0503020204020204" pitchFamily="34" charset="-122"/>
              </a:rPr>
              <a:t>配子结合</a:t>
            </a:r>
          </a:p>
          <a:p>
            <a:pPr eaLnBrk="1" hangingPunct="1">
              <a:lnSpc>
                <a:spcPct val="150000"/>
              </a:lnSpc>
              <a:spcBef>
                <a:spcPct val="0"/>
              </a:spcBef>
              <a:buFont typeface="Arial" panose="020B0604020202020204" pitchFamily="34" charset="0"/>
              <a:buChar char="•"/>
            </a:pPr>
            <a:r>
              <a:rPr lang="zh-CN" altLang="en-US" sz="2800" dirty="0">
                <a:latin typeface="微软雅黑" panose="020B0503020204020204" pitchFamily="34" charset="-122"/>
              </a:rPr>
              <a:t>雌雄原核融合形成合子</a:t>
            </a:r>
            <a:r>
              <a:rPr lang="en-US" altLang="zh-CN" sz="2800" dirty="0">
                <a:latin typeface="微软雅黑" panose="020B0503020204020204" pitchFamily="34" charset="-122"/>
              </a:rPr>
              <a:t>(</a:t>
            </a:r>
            <a:r>
              <a:rPr lang="zh-CN" altLang="en-US" sz="2800" dirty="0">
                <a:latin typeface="微软雅黑" panose="020B0503020204020204" pitchFamily="34" charset="-122"/>
              </a:rPr>
              <a:t>受精卵</a:t>
            </a:r>
            <a:r>
              <a:rPr lang="en-US" altLang="zh-CN" sz="2800" dirty="0">
                <a:latin typeface="微软雅黑" panose="020B0503020204020204" pitchFamily="34" charset="-122"/>
              </a:rPr>
              <a:t>)</a:t>
            </a:r>
          </a:p>
          <a:p>
            <a:pPr marL="400050" lvl="1" indent="0" eaLnBrk="1" hangingPunct="1">
              <a:lnSpc>
                <a:spcPct val="130000"/>
              </a:lnSpc>
              <a:spcBef>
                <a:spcPts val="1800"/>
              </a:spcBef>
              <a:buNone/>
            </a:pPr>
            <a:r>
              <a:rPr lang="zh-CN" altLang="en-US" sz="2400" dirty="0">
                <a:latin typeface="微软雅黑" panose="020B0503020204020204" pitchFamily="34" charset="-122"/>
              </a:rPr>
              <a:t>雄原核和雌原核同时向细胞中部靠拢</a:t>
            </a:r>
            <a:r>
              <a:rPr lang="en-US" altLang="zh-CN" sz="2400" dirty="0">
                <a:latin typeface="微软雅黑" panose="020B0503020204020204" pitchFamily="34" charset="-122"/>
              </a:rPr>
              <a:t>,</a:t>
            </a:r>
            <a:r>
              <a:rPr lang="zh-CN" altLang="en-US" sz="2400" dirty="0">
                <a:latin typeface="微软雅黑" panose="020B0503020204020204" pitchFamily="34" charset="-122"/>
              </a:rPr>
              <a:t>并相互融合成一个细胞核，这时称受精卵</a:t>
            </a:r>
          </a:p>
          <a:p>
            <a:pPr eaLnBrk="1" hangingPunct="1">
              <a:lnSpc>
                <a:spcPct val="150000"/>
              </a:lnSpc>
              <a:spcBef>
                <a:spcPct val="0"/>
              </a:spcBef>
              <a:buFontTx/>
              <a:buNone/>
            </a:pPr>
            <a:r>
              <a:rPr lang="zh-CN" altLang="en-US" sz="2800" dirty="0">
                <a:latin typeface="微软雅黑" panose="020B0503020204020204" pitchFamily="34" charset="-122"/>
              </a:rPr>
              <a:t>  </a:t>
            </a:r>
          </a:p>
        </p:txBody>
      </p:sp>
      <p:pic>
        <p:nvPicPr>
          <p:cNvPr id="13" name="Picture 6" descr="sjluan1">
            <a:extLst>
              <a:ext uri="{FF2B5EF4-FFF2-40B4-BE49-F238E27FC236}">
                <a16:creationId xmlns:a16="http://schemas.microsoft.com/office/drawing/2014/main" id="{1660C4D2-E6E3-4ED1-A2D9-619A20997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4461" y="1978025"/>
            <a:ext cx="3313113"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ea_2008917123313">
            <a:extLst>
              <a:ext uri="{FF2B5EF4-FFF2-40B4-BE49-F238E27FC236}">
                <a16:creationId xmlns:a16="http://schemas.microsoft.com/office/drawing/2014/main" id="{051FA143-1025-4A85-8DC2-721C42129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164" y="174625"/>
            <a:ext cx="792162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7">
            <a:extLst>
              <a:ext uri="{FF2B5EF4-FFF2-40B4-BE49-F238E27FC236}">
                <a16:creationId xmlns:a16="http://schemas.microsoft.com/office/drawing/2014/main" id="{187529FC-244B-4C8C-A478-F3A04A64610D}"/>
              </a:ext>
            </a:extLst>
          </p:cNvPr>
          <p:cNvSpPr>
            <a:spLocks noChangeArrowheads="1"/>
          </p:cNvSpPr>
          <p:nvPr/>
        </p:nvSpPr>
        <p:spPr bwMode="auto">
          <a:xfrm>
            <a:off x="1774825" y="5626528"/>
            <a:ext cx="8604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400">
                <a:latin typeface="楷体_GB2312" pitchFamily="49" charset="-122"/>
                <a:ea typeface="楷体_GB2312" pitchFamily="49" charset="-122"/>
              </a:rPr>
              <a:t>卵子由输卵管向子宫游动，它周围的营养细胞像一串串美丽的光环围绕着它。很快，它将与精子相遇并开始受精的过程。 </a:t>
            </a:r>
          </a:p>
        </p:txBody>
      </p:sp>
    </p:spTree>
    <p:extLst>
      <p:ext uri="{BB962C8B-B14F-4D97-AF65-F5344CB8AC3E}">
        <p14:creationId xmlns:p14="http://schemas.microsoft.com/office/powerpoint/2010/main" val="3310383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6DC8C26E-33BD-404F-AFC0-9B4FA278D790}"/>
              </a:ext>
            </a:extLst>
          </p:cNvPr>
          <p:cNvSpPr>
            <a:spLocks noChangeArrowheads="1"/>
          </p:cNvSpPr>
          <p:nvPr/>
        </p:nvSpPr>
        <p:spPr bwMode="auto">
          <a:xfrm>
            <a:off x="1774826" y="5512228"/>
            <a:ext cx="8569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r>
              <a:rPr lang="en-US" altLang="zh-CN" sz="2400">
                <a:latin typeface="楷体_GB2312" pitchFamily="49" charset="-122"/>
                <a:ea typeface="楷体_GB2312" pitchFamily="49" charset="-122"/>
              </a:rPr>
              <a:t>500</a:t>
            </a:r>
            <a:r>
              <a:rPr lang="zh-CN" altLang="en-US" sz="2400">
                <a:latin typeface="楷体_GB2312" pitchFamily="49" charset="-122"/>
                <a:ea typeface="楷体_GB2312" pitchFamily="49" charset="-122"/>
              </a:rPr>
              <a:t>万个精子同时游向它们的终点</a:t>
            </a:r>
            <a:r>
              <a:rPr lang="en-US" altLang="zh-CN" sz="2400">
                <a:latin typeface="Times New Roman" panose="02020603050405020304" pitchFamily="18" charset="0"/>
                <a:ea typeface="楷体_GB2312" pitchFamily="49" charset="-122"/>
              </a:rPr>
              <a:t>——</a:t>
            </a:r>
            <a:r>
              <a:rPr lang="zh-CN" altLang="en-US" sz="2400">
                <a:latin typeface="楷体_GB2312" pitchFamily="49" charset="-122"/>
                <a:ea typeface="楷体_GB2312" pitchFamily="49" charset="-122"/>
              </a:rPr>
              <a:t>隐蔽在输卵管中的卵子。虽然这个部队如此庞大，但最终能攻破卵子的却只有一个。 </a:t>
            </a:r>
          </a:p>
        </p:txBody>
      </p:sp>
      <p:graphicFrame>
        <p:nvGraphicFramePr>
          <p:cNvPr id="37891" name="Object 7">
            <a:extLst>
              <a:ext uri="{FF2B5EF4-FFF2-40B4-BE49-F238E27FC236}">
                <a16:creationId xmlns:a16="http://schemas.microsoft.com/office/drawing/2014/main" id="{1FE07CFE-86E0-45BF-B4D0-FC6F7C21CD9C}"/>
              </a:ext>
            </a:extLst>
          </p:cNvPr>
          <p:cNvGraphicFramePr>
            <a:graphicFrameLocks noChangeAspect="1"/>
          </p:cNvGraphicFramePr>
          <p:nvPr/>
        </p:nvGraphicFramePr>
        <p:xfrm>
          <a:off x="2279650" y="169863"/>
          <a:ext cx="7272338" cy="5346700"/>
        </p:xfrm>
        <a:graphic>
          <a:graphicData uri="http://schemas.openxmlformats.org/presentationml/2006/ole">
            <mc:AlternateContent xmlns:mc="http://schemas.openxmlformats.org/markup-compatibility/2006">
              <mc:Choice xmlns:v="urn:schemas-microsoft-com:vml" Requires="v">
                <p:oleObj name="位图图像" r:id="rId2" imgW="4819048" imgH="3685714" progId="Paint.Picture">
                  <p:embed/>
                </p:oleObj>
              </mc:Choice>
              <mc:Fallback>
                <p:oleObj name="位图图像" r:id="rId2" imgW="4819048" imgH="3685714" progId="Paint.Picture">
                  <p:embed/>
                  <p:pic>
                    <p:nvPicPr>
                      <p:cNvPr id="37891" name="Object 7">
                        <a:extLst>
                          <a:ext uri="{FF2B5EF4-FFF2-40B4-BE49-F238E27FC236}">
                            <a16:creationId xmlns:a16="http://schemas.microsoft.com/office/drawing/2014/main" id="{1FE07CFE-86E0-45BF-B4D0-FC6F7C21CD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169863"/>
                        <a:ext cx="7272338" cy="534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7471734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descr="精子与卵子结合的奇妙瞬间(图)">
            <a:extLst>
              <a:ext uri="{FF2B5EF4-FFF2-40B4-BE49-F238E27FC236}">
                <a16:creationId xmlns:a16="http://schemas.microsoft.com/office/drawing/2014/main" id="{F9E9A6C8-4123-46D7-9F7B-36605949A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4701" y="0"/>
            <a:ext cx="59737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248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62FDE26-F0F1-4854-975C-5C317BB01850}"/>
              </a:ext>
            </a:extLst>
          </p:cNvPr>
          <p:cNvSpPr>
            <a:spLocks noGrp="1" noChangeArrowheads="1"/>
          </p:cNvSpPr>
          <p:nvPr>
            <p:ph type="body" idx="1"/>
          </p:nvPr>
        </p:nvSpPr>
        <p:spPr>
          <a:xfrm>
            <a:off x="1527730" y="1118967"/>
            <a:ext cx="8048661" cy="5388158"/>
          </a:xfrm>
        </p:spPr>
        <p:txBody>
          <a:bodyPr/>
          <a:lstStyle/>
          <a:p>
            <a:pPr eaLnBrk="1" hangingPunct="1">
              <a:spcBef>
                <a:spcPts val="1200"/>
              </a:spcBef>
              <a:spcAft>
                <a:spcPts val="600"/>
              </a:spcAft>
            </a:pPr>
            <a:r>
              <a:rPr lang="zh-CN" altLang="en-US" dirty="0">
                <a:solidFill>
                  <a:srgbClr val="FF0000"/>
                </a:solidFill>
                <a:latin typeface="微软雅黑" panose="020B0503020204020204" pitchFamily="34" charset="-122"/>
              </a:rPr>
              <a:t>操作对象：</a:t>
            </a:r>
            <a:endParaRPr lang="en-US" altLang="zh-CN" dirty="0">
              <a:solidFill>
                <a:srgbClr val="FF0000"/>
              </a:solidFill>
              <a:latin typeface="微软雅黑" panose="020B0503020204020204" pitchFamily="34" charset="-122"/>
            </a:endParaRPr>
          </a:p>
          <a:p>
            <a:pPr lvl="1" eaLnBrk="1" hangingPunct="1"/>
            <a:r>
              <a:rPr lang="zh-CN" altLang="en-US" b="1" dirty="0">
                <a:latin typeface="微软雅黑" panose="020B0503020204020204" pitchFamily="34" charset="-122"/>
              </a:rPr>
              <a:t>早期动物胚胎和配子</a:t>
            </a:r>
          </a:p>
          <a:p>
            <a:pPr eaLnBrk="1" hangingPunct="1">
              <a:spcBef>
                <a:spcPts val="1200"/>
              </a:spcBef>
              <a:spcAft>
                <a:spcPts val="600"/>
              </a:spcAft>
            </a:pPr>
            <a:r>
              <a:rPr lang="zh-CN" altLang="en-US" b="1" dirty="0">
                <a:solidFill>
                  <a:srgbClr val="FF0000"/>
                </a:solidFill>
                <a:latin typeface="微软雅黑" panose="020B0503020204020204" pitchFamily="34" charset="-122"/>
              </a:rPr>
              <a:t>技术手段：</a:t>
            </a:r>
            <a:endParaRPr lang="en-US" altLang="zh-CN" b="1" dirty="0">
              <a:solidFill>
                <a:srgbClr val="FF0000"/>
              </a:solidFill>
              <a:latin typeface="微软雅黑" panose="020B0503020204020204" pitchFamily="34" charset="-122"/>
            </a:endParaRPr>
          </a:p>
          <a:p>
            <a:pPr lvl="1" eaLnBrk="1" hangingPunct="1"/>
            <a:r>
              <a:rPr lang="zh-CN" altLang="en-US" dirty="0">
                <a:latin typeface="微软雅黑" panose="020B0503020204020204" pitchFamily="34" charset="-122"/>
              </a:rPr>
              <a:t>体外受精</a:t>
            </a:r>
            <a:endParaRPr lang="en-US" altLang="zh-CN" dirty="0">
              <a:latin typeface="微软雅黑" panose="020B0503020204020204" pitchFamily="34" charset="-122"/>
            </a:endParaRPr>
          </a:p>
          <a:p>
            <a:pPr lvl="1" eaLnBrk="1" hangingPunct="1"/>
            <a:r>
              <a:rPr lang="zh-CN" altLang="en-US" b="1" dirty="0">
                <a:latin typeface="微软雅黑" panose="020B0503020204020204" pitchFamily="34" charset="-122"/>
              </a:rPr>
              <a:t>胚胎移植</a:t>
            </a:r>
            <a:endParaRPr lang="en-US" altLang="zh-CN" b="1" dirty="0">
              <a:latin typeface="微软雅黑" panose="020B0503020204020204" pitchFamily="34" charset="-122"/>
            </a:endParaRPr>
          </a:p>
          <a:p>
            <a:pPr lvl="1" eaLnBrk="1" hangingPunct="1"/>
            <a:r>
              <a:rPr lang="zh-CN" altLang="en-US" b="1" dirty="0">
                <a:latin typeface="微软雅黑" panose="020B0503020204020204" pitchFamily="34" charset="-122"/>
              </a:rPr>
              <a:t>胚胎分割</a:t>
            </a:r>
            <a:endParaRPr lang="en-US" altLang="zh-CN" b="1" dirty="0">
              <a:latin typeface="微软雅黑" panose="020B0503020204020204" pitchFamily="34" charset="-122"/>
            </a:endParaRPr>
          </a:p>
          <a:p>
            <a:pPr lvl="1" eaLnBrk="1" hangingPunct="1"/>
            <a:r>
              <a:rPr lang="zh-CN" altLang="en-US" b="1" dirty="0">
                <a:latin typeface="微软雅黑" panose="020B0503020204020204" pitchFamily="34" charset="-122"/>
              </a:rPr>
              <a:t>胚胎干细胞培养</a:t>
            </a:r>
          </a:p>
          <a:p>
            <a:pPr eaLnBrk="1" hangingPunct="1">
              <a:spcBef>
                <a:spcPts val="1200"/>
              </a:spcBef>
              <a:spcAft>
                <a:spcPts val="600"/>
              </a:spcAft>
            </a:pPr>
            <a:r>
              <a:rPr lang="zh-CN" altLang="en-US" dirty="0">
                <a:solidFill>
                  <a:srgbClr val="FF0000"/>
                </a:solidFill>
                <a:latin typeface="微软雅黑" panose="020B0503020204020204" pitchFamily="34" charset="-122"/>
              </a:rPr>
              <a:t>理论基础：</a:t>
            </a:r>
            <a:endParaRPr lang="en-US" altLang="zh-CN" dirty="0">
              <a:solidFill>
                <a:srgbClr val="FF0000"/>
              </a:solidFill>
              <a:latin typeface="微软雅黑" panose="020B0503020204020204" pitchFamily="34" charset="-122"/>
            </a:endParaRPr>
          </a:p>
          <a:p>
            <a:pPr lvl="1" eaLnBrk="1" hangingPunct="1"/>
            <a:r>
              <a:rPr lang="zh-CN" altLang="en-US" b="1" dirty="0">
                <a:latin typeface="微软雅黑" panose="020B0503020204020204" pitchFamily="34" charset="-122"/>
              </a:rPr>
              <a:t>哺乳动物的受精卵和早期胚胎的发育规律</a:t>
            </a:r>
          </a:p>
        </p:txBody>
      </p:sp>
      <p:sp>
        <p:nvSpPr>
          <p:cNvPr id="7171" name="Rectangle 3">
            <a:extLst>
              <a:ext uri="{FF2B5EF4-FFF2-40B4-BE49-F238E27FC236}">
                <a16:creationId xmlns:a16="http://schemas.microsoft.com/office/drawing/2014/main" id="{7942D3D3-B632-4EF6-B23C-F6FE6771704F}"/>
              </a:ext>
            </a:extLst>
          </p:cNvPr>
          <p:cNvSpPr>
            <a:spLocks noChangeArrowheads="1"/>
          </p:cNvSpPr>
          <p:nvPr/>
        </p:nvSpPr>
        <p:spPr bwMode="auto">
          <a:xfrm>
            <a:off x="1179771" y="78195"/>
            <a:ext cx="5473700" cy="576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lang="zh-CN" altLang="en-US" sz="4000" b="1" dirty="0">
                <a:latin typeface="微软雅黑" panose="020B0503020204020204" pitchFamily="34" charset="-122"/>
                <a:ea typeface="微软雅黑" panose="020B0503020204020204" pitchFamily="34" charset="-122"/>
                <a:cs typeface="+mj-cs"/>
              </a:rPr>
              <a:t>胚胎工程的概念</a:t>
            </a:r>
          </a:p>
        </p:txBody>
      </p:sp>
      <p:pic>
        <p:nvPicPr>
          <p:cNvPr id="3" name="图片 2">
            <a:extLst>
              <a:ext uri="{FF2B5EF4-FFF2-40B4-BE49-F238E27FC236}">
                <a16:creationId xmlns:a16="http://schemas.microsoft.com/office/drawing/2014/main" id="{E54946AA-0A6C-4341-A908-42224B9C20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7205" y="1064049"/>
            <a:ext cx="1977065" cy="1447211"/>
          </a:xfrm>
          <a:prstGeom prst="rect">
            <a:avLst/>
          </a:prstGeom>
        </p:spPr>
      </p:pic>
      <p:pic>
        <p:nvPicPr>
          <p:cNvPr id="7" name="图片 6">
            <a:extLst>
              <a:ext uri="{FF2B5EF4-FFF2-40B4-BE49-F238E27FC236}">
                <a16:creationId xmlns:a16="http://schemas.microsoft.com/office/drawing/2014/main" id="{8B35CCD4-DD88-475C-B489-1BCC12888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665" y="2678615"/>
            <a:ext cx="1840416" cy="1447211"/>
          </a:xfrm>
          <a:prstGeom prst="rect">
            <a:avLst/>
          </a:prstGeom>
        </p:spPr>
      </p:pic>
      <p:pic>
        <p:nvPicPr>
          <p:cNvPr id="9" name="图片 8">
            <a:extLst>
              <a:ext uri="{FF2B5EF4-FFF2-40B4-BE49-F238E27FC236}">
                <a16:creationId xmlns:a16="http://schemas.microsoft.com/office/drawing/2014/main" id="{FAABF42B-3C77-4B82-B595-3BE5CE6FE4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3589" y="2343905"/>
            <a:ext cx="2669421" cy="1783173"/>
          </a:xfrm>
          <a:prstGeom prst="rect">
            <a:avLst/>
          </a:prstGeom>
        </p:spPr>
      </p:pic>
      <p:pic>
        <p:nvPicPr>
          <p:cNvPr id="13" name="图片 12">
            <a:extLst>
              <a:ext uri="{FF2B5EF4-FFF2-40B4-BE49-F238E27FC236}">
                <a16:creationId xmlns:a16="http://schemas.microsoft.com/office/drawing/2014/main" id="{B66C11EB-7DDE-4A2C-A514-5358D8A713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78260" y="4188226"/>
            <a:ext cx="2835349" cy="14885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0">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170">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70">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170">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17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200931684424762">
            <a:extLst>
              <a:ext uri="{FF2B5EF4-FFF2-40B4-BE49-F238E27FC236}">
                <a16:creationId xmlns:a16="http://schemas.microsoft.com/office/drawing/2014/main" id="{F86B3A8A-67A0-4D2A-B015-EA8CD8361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182563"/>
            <a:ext cx="8424863"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a:extLst>
              <a:ext uri="{FF2B5EF4-FFF2-40B4-BE49-F238E27FC236}">
                <a16:creationId xmlns:a16="http://schemas.microsoft.com/office/drawing/2014/main" id="{8C96AE28-0DCA-4755-8F4C-5FF2D74C6719}"/>
              </a:ext>
            </a:extLst>
          </p:cNvPr>
          <p:cNvSpPr>
            <a:spLocks noChangeArrowheads="1"/>
          </p:cNvSpPr>
          <p:nvPr/>
        </p:nvSpPr>
        <p:spPr bwMode="auto">
          <a:xfrm>
            <a:off x="4656139" y="5805488"/>
            <a:ext cx="2427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400" b="1">
                <a:latin typeface="Times New Roman" panose="02020603050405020304" pitchFamily="18" charset="0"/>
                <a:ea typeface="楷体_GB2312" pitchFamily="49" charset="-122"/>
              </a:rPr>
              <a:t>卵子表面的精子 </a:t>
            </a:r>
          </a:p>
        </p:txBody>
      </p:sp>
    </p:spTree>
    <p:extLst>
      <p:ext uri="{BB962C8B-B14F-4D97-AF65-F5344CB8AC3E}">
        <p14:creationId xmlns:p14="http://schemas.microsoft.com/office/powerpoint/2010/main" val="9715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1776753" descr="8756025139360719062">
            <a:extLst>
              <a:ext uri="{FF2B5EF4-FFF2-40B4-BE49-F238E27FC236}">
                <a16:creationId xmlns:a16="http://schemas.microsoft.com/office/drawing/2014/main" id="{BF600D9E-8518-4C81-90C2-41421C306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90488"/>
            <a:ext cx="5905500"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5">
            <a:extLst>
              <a:ext uri="{FF2B5EF4-FFF2-40B4-BE49-F238E27FC236}">
                <a16:creationId xmlns:a16="http://schemas.microsoft.com/office/drawing/2014/main" id="{0E9C1230-B406-438F-A36F-D6A87A33DDA7}"/>
              </a:ext>
            </a:extLst>
          </p:cNvPr>
          <p:cNvSpPr>
            <a:spLocks noChangeArrowheads="1"/>
          </p:cNvSpPr>
          <p:nvPr/>
        </p:nvSpPr>
        <p:spPr bwMode="auto">
          <a:xfrm>
            <a:off x="4781550" y="5924551"/>
            <a:ext cx="2427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400" b="1">
                <a:latin typeface="Times New Roman" panose="02020603050405020304" pitchFamily="18" charset="0"/>
                <a:ea typeface="楷体_GB2312" pitchFamily="49" charset="-122"/>
              </a:rPr>
              <a:t>卵子表面的精子 </a:t>
            </a:r>
          </a:p>
        </p:txBody>
      </p:sp>
    </p:spTree>
    <p:extLst>
      <p:ext uri="{BB962C8B-B14F-4D97-AF65-F5344CB8AC3E}">
        <p14:creationId xmlns:p14="http://schemas.microsoft.com/office/powerpoint/2010/main" val="100323047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969022F-5DE0-4562-B09C-642A5A3CF9E1}"/>
              </a:ext>
            </a:extLst>
          </p:cNvPr>
          <p:cNvSpPr>
            <a:spLocks noChangeArrowheads="1"/>
          </p:cNvSpPr>
          <p:nvPr/>
        </p:nvSpPr>
        <p:spPr bwMode="auto">
          <a:xfrm>
            <a:off x="4543425" y="1524000"/>
            <a:ext cx="9144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zh-CN" altLang="en-US" sz="2000">
              <a:latin typeface="Times New Roman" panose="02020603050405020304" pitchFamily="18" charset="0"/>
            </a:endParaRPr>
          </a:p>
        </p:txBody>
      </p:sp>
      <p:pic>
        <p:nvPicPr>
          <p:cNvPr id="41987" name="Picture 3" descr="http://www.southcn.com/tech/kp/kptk/200310270923_460618.jpg">
            <a:extLst>
              <a:ext uri="{FF2B5EF4-FFF2-40B4-BE49-F238E27FC236}">
                <a16:creationId xmlns:a16="http://schemas.microsoft.com/office/drawing/2014/main" id="{E1AE006E-DF4A-4976-89FF-3EF5495275C3}"/>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135188" y="133350"/>
            <a:ext cx="7848600" cy="588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a:extLst>
              <a:ext uri="{FF2B5EF4-FFF2-40B4-BE49-F238E27FC236}">
                <a16:creationId xmlns:a16="http://schemas.microsoft.com/office/drawing/2014/main" id="{75AE3A8A-5F71-4FE9-9CEC-3570AA045C90}"/>
              </a:ext>
            </a:extLst>
          </p:cNvPr>
          <p:cNvSpPr txBox="1">
            <a:spLocks noChangeArrowheads="1"/>
          </p:cNvSpPr>
          <p:nvPr/>
        </p:nvSpPr>
        <p:spPr bwMode="auto">
          <a:xfrm>
            <a:off x="4452939" y="6000750"/>
            <a:ext cx="3887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buFontTx/>
              <a:buNone/>
            </a:pPr>
            <a:r>
              <a:rPr lang="zh-CN" altLang="en-US" sz="2400" b="1">
                <a:latin typeface="楷体_GB2312" pitchFamily="49" charset="-122"/>
                <a:ea typeface="楷体_GB2312" pitchFamily="49" charset="-122"/>
              </a:rPr>
              <a:t>精子试图进入卵子 </a:t>
            </a:r>
          </a:p>
        </p:txBody>
      </p:sp>
    </p:spTree>
    <p:extLst>
      <p:ext uri="{BB962C8B-B14F-4D97-AF65-F5344CB8AC3E}">
        <p14:creationId xmlns:p14="http://schemas.microsoft.com/office/powerpoint/2010/main" val="2120749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1776754" descr="16511762480580282726">
            <a:extLst>
              <a:ext uri="{FF2B5EF4-FFF2-40B4-BE49-F238E27FC236}">
                <a16:creationId xmlns:a16="http://schemas.microsoft.com/office/drawing/2014/main" id="{5A957ECE-0E00-4629-9B70-1267AD07BA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339" y="1"/>
            <a:ext cx="4467225"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5">
            <a:extLst>
              <a:ext uri="{FF2B5EF4-FFF2-40B4-BE49-F238E27FC236}">
                <a16:creationId xmlns:a16="http://schemas.microsoft.com/office/drawing/2014/main" id="{D1C53941-6B04-4995-BFEA-1A10138A1145}"/>
              </a:ext>
            </a:extLst>
          </p:cNvPr>
          <p:cNvSpPr>
            <a:spLocks noChangeArrowheads="1"/>
          </p:cNvSpPr>
          <p:nvPr/>
        </p:nvSpPr>
        <p:spPr bwMode="auto">
          <a:xfrm>
            <a:off x="1847850" y="6165851"/>
            <a:ext cx="3803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spcBef>
                <a:spcPct val="0"/>
              </a:spcBef>
              <a:buFontTx/>
              <a:buNone/>
            </a:pPr>
            <a:r>
              <a:rPr lang="zh-CN" altLang="en-US" sz="2000" b="1">
                <a:latin typeface="楷体_GB2312" pitchFamily="49" charset="-122"/>
                <a:ea typeface="楷体_GB2312" pitchFamily="49" charset="-122"/>
              </a:rPr>
              <a:t>两个精子钻入一个卵子的放射冠 </a:t>
            </a:r>
          </a:p>
        </p:txBody>
      </p:sp>
      <p:pic>
        <p:nvPicPr>
          <p:cNvPr id="335878" name="1776755" descr="14168521208156165494">
            <a:extLst>
              <a:ext uri="{FF2B5EF4-FFF2-40B4-BE49-F238E27FC236}">
                <a16:creationId xmlns:a16="http://schemas.microsoft.com/office/drawing/2014/main" id="{DA8C5A18-027D-4B88-8EBC-53C780AB77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
            <a:ext cx="455295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5879" name="Rectangle 7">
            <a:extLst>
              <a:ext uri="{FF2B5EF4-FFF2-40B4-BE49-F238E27FC236}">
                <a16:creationId xmlns:a16="http://schemas.microsoft.com/office/drawing/2014/main" id="{9D44DF05-831D-4206-9A9F-F6FCD2142792}"/>
              </a:ext>
            </a:extLst>
          </p:cNvPr>
          <p:cNvSpPr>
            <a:spLocks noChangeArrowheads="1"/>
          </p:cNvSpPr>
          <p:nvPr/>
        </p:nvSpPr>
        <p:spPr bwMode="auto">
          <a:xfrm>
            <a:off x="6959600" y="6021389"/>
            <a:ext cx="32400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spcBef>
                <a:spcPct val="0"/>
              </a:spcBef>
              <a:buFontTx/>
              <a:buNone/>
            </a:pPr>
            <a:r>
              <a:rPr lang="zh-CN" altLang="en-US" sz="2000" b="1">
                <a:latin typeface="楷体_GB2312" pitchFamily="49" charset="-122"/>
                <a:ea typeface="楷体_GB2312" pitchFamily="49" charset="-122"/>
              </a:rPr>
              <a:t>一个精子的纵切面。遗传物质储存在精子的头部。 </a:t>
            </a:r>
          </a:p>
        </p:txBody>
      </p:sp>
    </p:spTree>
    <p:extLst>
      <p:ext uri="{BB962C8B-B14F-4D97-AF65-F5344CB8AC3E}">
        <p14:creationId xmlns:p14="http://schemas.microsoft.com/office/powerpoint/2010/main" val="3655135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35878"/>
                                        </p:tgtEl>
                                        <p:attrNameLst>
                                          <p:attrName>style.visibility</p:attrName>
                                        </p:attrNameLst>
                                      </p:cBhvr>
                                      <p:to>
                                        <p:strVal val="visible"/>
                                      </p:to>
                                    </p:set>
                                    <p:animEffect transition="in" filter="blinds(horizontal)">
                                      <p:cBhvr>
                                        <p:cTn id="7" dur="500"/>
                                        <p:tgtEl>
                                          <p:spTgt spid="33587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35879"/>
                                        </p:tgtEl>
                                        <p:attrNameLst>
                                          <p:attrName>style.visibility</p:attrName>
                                        </p:attrNameLst>
                                      </p:cBhvr>
                                      <p:to>
                                        <p:strVal val="visible"/>
                                      </p:to>
                                    </p:set>
                                    <p:animEffect transition="in" filter="blinds(horizontal)">
                                      <p:cBhvr>
                                        <p:cTn id="10" dur="500"/>
                                        <p:tgtEl>
                                          <p:spTgt spid="335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7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ea_2008917123540">
            <a:extLst>
              <a:ext uri="{FF2B5EF4-FFF2-40B4-BE49-F238E27FC236}">
                <a16:creationId xmlns:a16="http://schemas.microsoft.com/office/drawing/2014/main" id="{E7482363-82E7-4FA2-9865-6F62AD683D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8" y="95251"/>
            <a:ext cx="6913562" cy="55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6">
            <a:extLst>
              <a:ext uri="{FF2B5EF4-FFF2-40B4-BE49-F238E27FC236}">
                <a16:creationId xmlns:a16="http://schemas.microsoft.com/office/drawing/2014/main" id="{23CEC592-1DD2-46F3-9FFF-3FE777438176}"/>
              </a:ext>
            </a:extLst>
          </p:cNvPr>
          <p:cNvSpPr txBox="1">
            <a:spLocks noChangeArrowheads="1"/>
          </p:cNvSpPr>
          <p:nvPr/>
        </p:nvSpPr>
        <p:spPr bwMode="auto">
          <a:xfrm>
            <a:off x="1774826" y="5661026"/>
            <a:ext cx="85391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just" eaLnBrk="1" hangingPunct="1">
              <a:spcBef>
                <a:spcPct val="0"/>
              </a:spcBef>
              <a:buFontTx/>
              <a:buNone/>
            </a:pPr>
            <a:r>
              <a:rPr lang="en-US" altLang="zh-CN" sz="2000" b="1">
                <a:latin typeface="楷体_GB2312" pitchFamily="49" charset="-122"/>
                <a:ea typeface="楷体_GB2312" pitchFamily="49" charset="-122"/>
              </a:rPr>
              <a:t>      </a:t>
            </a:r>
            <a:r>
              <a:rPr lang="zh-CN" altLang="en-US" sz="2000" b="1">
                <a:latin typeface="楷体_GB2312" pitchFamily="49" charset="-122"/>
                <a:ea typeface="楷体_GB2312" pitchFamily="49" charset="-122"/>
              </a:rPr>
              <a:t>此时</a:t>
            </a:r>
            <a:r>
              <a:rPr lang="en-US" altLang="zh-CN" sz="2000" b="1">
                <a:latin typeface="楷体_GB2312" pitchFamily="49" charset="-122"/>
                <a:ea typeface="楷体_GB2312" pitchFamily="49" charset="-122"/>
              </a:rPr>
              <a:t>, </a:t>
            </a:r>
            <a:r>
              <a:rPr lang="zh-CN" altLang="en-US" sz="2000" b="1">
                <a:latin typeface="楷体_GB2312" pitchFamily="49" charset="-122"/>
                <a:ea typeface="楷体_GB2312" pitchFamily="49" charset="-122"/>
              </a:rPr>
              <a:t>精子的头已经钻进去了</a:t>
            </a:r>
            <a:r>
              <a:rPr lang="en-US" altLang="zh-CN" sz="2000" b="1">
                <a:latin typeface="楷体_GB2312" pitchFamily="49" charset="-122"/>
                <a:ea typeface="楷体_GB2312" pitchFamily="49" charset="-122"/>
              </a:rPr>
              <a:t>, </a:t>
            </a:r>
            <a:r>
              <a:rPr lang="zh-CN" altLang="en-US" sz="2000" b="1">
                <a:latin typeface="楷体_GB2312" pitchFamily="49" charset="-122"/>
                <a:ea typeface="楷体_GB2312" pitchFamily="49" charset="-122"/>
              </a:rPr>
              <a:t>我们还可以看到它的颈部和尾部，它就像一个不断旋转的钻头，在尾巴拍打的驱动下，努力进入卵子。 </a:t>
            </a:r>
          </a:p>
        </p:txBody>
      </p:sp>
    </p:spTree>
    <p:extLst>
      <p:ext uri="{BB962C8B-B14F-4D97-AF65-F5344CB8AC3E}">
        <p14:creationId xmlns:p14="http://schemas.microsoft.com/office/powerpoint/2010/main" val="3705025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bigImage" descr="卵子">
            <a:extLst>
              <a:ext uri="{FF2B5EF4-FFF2-40B4-BE49-F238E27FC236}">
                <a16:creationId xmlns:a16="http://schemas.microsoft.com/office/drawing/2014/main" id="{1C269B07-2D97-44CC-9A94-8C8C19882F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27"/>
          <a:stretch/>
        </p:blipFill>
        <p:spPr bwMode="auto">
          <a:xfrm>
            <a:off x="2706255" y="72177"/>
            <a:ext cx="6216072" cy="6713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671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ea_200891712346">
            <a:extLst>
              <a:ext uri="{FF2B5EF4-FFF2-40B4-BE49-F238E27FC236}">
                <a16:creationId xmlns:a16="http://schemas.microsoft.com/office/drawing/2014/main" id="{BE24C71D-0AAD-400B-8B1D-531310104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685" y="530656"/>
            <a:ext cx="8267547" cy="475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7">
            <a:extLst>
              <a:ext uri="{FF2B5EF4-FFF2-40B4-BE49-F238E27FC236}">
                <a16:creationId xmlns:a16="http://schemas.microsoft.com/office/drawing/2014/main" id="{7D991AFE-8CB0-4624-9765-4046D2446FAA}"/>
              </a:ext>
            </a:extLst>
          </p:cNvPr>
          <p:cNvSpPr txBox="1">
            <a:spLocks noChangeArrowheads="1"/>
          </p:cNvSpPr>
          <p:nvPr/>
        </p:nvSpPr>
        <p:spPr bwMode="auto">
          <a:xfrm>
            <a:off x="2326986" y="5520988"/>
            <a:ext cx="78237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卵子看起来像一个悬浮在天体中的漂亮的星球</a:t>
            </a:r>
          </a:p>
        </p:txBody>
      </p:sp>
    </p:spTree>
    <p:extLst>
      <p:ext uri="{BB962C8B-B14F-4D97-AF65-F5344CB8AC3E}">
        <p14:creationId xmlns:p14="http://schemas.microsoft.com/office/powerpoint/2010/main" val="1999277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ea_2008917123853">
            <a:extLst>
              <a:ext uri="{FF2B5EF4-FFF2-40B4-BE49-F238E27FC236}">
                <a16:creationId xmlns:a16="http://schemas.microsoft.com/office/drawing/2014/main" id="{EADFAA33-185A-42ED-9987-A3220FD15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789" y="970042"/>
            <a:ext cx="2980604" cy="364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7" descr="ea_2008917123912">
            <a:extLst>
              <a:ext uri="{FF2B5EF4-FFF2-40B4-BE49-F238E27FC236}">
                <a16:creationId xmlns:a16="http://schemas.microsoft.com/office/drawing/2014/main" id="{7C6B8796-C5B4-4CFA-9758-1295192F6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8245" y="989434"/>
            <a:ext cx="3015510" cy="3622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9" descr="ea_2008917123937">
            <a:extLst>
              <a:ext uri="{FF2B5EF4-FFF2-40B4-BE49-F238E27FC236}">
                <a16:creationId xmlns:a16="http://schemas.microsoft.com/office/drawing/2014/main" id="{34015F02-5772-4CAA-A4B2-EE0913BC0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2996" y="988464"/>
            <a:ext cx="3071747" cy="36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Rectangle 10">
            <a:extLst>
              <a:ext uri="{FF2B5EF4-FFF2-40B4-BE49-F238E27FC236}">
                <a16:creationId xmlns:a16="http://schemas.microsoft.com/office/drawing/2014/main" id="{326337DC-0306-4037-A4A9-34092DE0C3A8}"/>
              </a:ext>
            </a:extLst>
          </p:cNvPr>
          <p:cNvSpPr>
            <a:spLocks noChangeArrowheads="1"/>
          </p:cNvSpPr>
          <p:nvPr/>
        </p:nvSpPr>
        <p:spPr bwMode="auto">
          <a:xfrm>
            <a:off x="4458654" y="4749497"/>
            <a:ext cx="45746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400" b="1">
                <a:latin typeface="微软雅黑" panose="020B0503020204020204" pitchFamily="34" charset="-122"/>
                <a:ea typeface="微软雅黑" panose="020B0503020204020204" pitchFamily="34" charset="-122"/>
              </a:rPr>
              <a:t>受精卵一分为二              </a:t>
            </a:r>
          </a:p>
        </p:txBody>
      </p:sp>
      <p:sp>
        <p:nvSpPr>
          <p:cNvPr id="47110" name="Rectangle 11">
            <a:extLst>
              <a:ext uri="{FF2B5EF4-FFF2-40B4-BE49-F238E27FC236}">
                <a16:creationId xmlns:a16="http://schemas.microsoft.com/office/drawing/2014/main" id="{9B9EEB20-BCD2-439D-BB45-F13887D5A93E}"/>
              </a:ext>
            </a:extLst>
          </p:cNvPr>
          <p:cNvSpPr>
            <a:spLocks noChangeArrowheads="1"/>
          </p:cNvSpPr>
          <p:nvPr/>
        </p:nvSpPr>
        <p:spPr bwMode="auto">
          <a:xfrm>
            <a:off x="621852" y="4611924"/>
            <a:ext cx="44136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400" b="1" dirty="0">
                <a:latin typeface="微软雅黑" panose="020B0503020204020204" pitchFamily="34" charset="-122"/>
                <a:ea typeface="微软雅黑" panose="020B0503020204020204" pitchFamily="34" charset="-122"/>
              </a:rPr>
              <a:t>精子已经进入卵子</a:t>
            </a:r>
          </a:p>
          <a:p>
            <a:pPr algn="ctr" eaLnBrk="1" hangingPunct="1">
              <a:spcBef>
                <a:spcPct val="0"/>
              </a:spcBef>
              <a:buFontTx/>
              <a:buNone/>
            </a:pPr>
            <a:r>
              <a:rPr lang="zh-CN" altLang="en-US" sz="2400" b="1" dirty="0">
                <a:latin typeface="微软雅黑" panose="020B0503020204020204" pitchFamily="34" charset="-122"/>
                <a:ea typeface="微软雅黑" panose="020B0503020204020204" pitchFamily="34" charset="-122"/>
              </a:rPr>
              <a:t>完成受精  </a:t>
            </a:r>
          </a:p>
        </p:txBody>
      </p:sp>
      <p:sp>
        <p:nvSpPr>
          <p:cNvPr id="47111" name="Rectangle 12">
            <a:extLst>
              <a:ext uri="{FF2B5EF4-FFF2-40B4-BE49-F238E27FC236}">
                <a16:creationId xmlns:a16="http://schemas.microsoft.com/office/drawing/2014/main" id="{ECC4FC01-81BC-436B-BACD-15EEA9A59EC2}"/>
              </a:ext>
            </a:extLst>
          </p:cNvPr>
          <p:cNvSpPr>
            <a:spLocks noChangeArrowheads="1"/>
          </p:cNvSpPr>
          <p:nvPr/>
        </p:nvSpPr>
        <p:spPr bwMode="auto">
          <a:xfrm>
            <a:off x="8247164" y="4723844"/>
            <a:ext cx="27634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400" b="1" dirty="0">
                <a:latin typeface="微软雅黑" panose="020B0503020204020204" pitchFamily="34" charset="-122"/>
                <a:ea typeface="微软雅黑" panose="020B0503020204020204" pitchFamily="34" charset="-122"/>
              </a:rPr>
              <a:t>受精卵快速分裂</a:t>
            </a:r>
          </a:p>
        </p:txBody>
      </p:sp>
    </p:spTree>
    <p:extLst>
      <p:ext uri="{BB962C8B-B14F-4D97-AF65-F5344CB8AC3E}">
        <p14:creationId xmlns:p14="http://schemas.microsoft.com/office/powerpoint/2010/main" val="754890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9" name="组合 3">
            <a:extLst>
              <a:ext uri="{FF2B5EF4-FFF2-40B4-BE49-F238E27FC236}">
                <a16:creationId xmlns:a16="http://schemas.microsoft.com/office/drawing/2014/main" id="{FA90CA5C-A47E-41FD-AFD0-0ACD6B0DBAC0}"/>
              </a:ext>
            </a:extLst>
          </p:cNvPr>
          <p:cNvGrpSpPr>
            <a:grpSpLocks/>
          </p:cNvGrpSpPr>
          <p:nvPr/>
        </p:nvGrpSpPr>
        <p:grpSpPr bwMode="auto">
          <a:xfrm>
            <a:off x="2057400" y="2022476"/>
            <a:ext cx="8210550" cy="4073525"/>
            <a:chOff x="704850" y="1752600"/>
            <a:chExt cx="8210550" cy="4073833"/>
          </a:xfrm>
        </p:grpSpPr>
        <p:pic>
          <p:nvPicPr>
            <p:cNvPr id="29700" name="Picture 2">
              <a:extLst>
                <a:ext uri="{FF2B5EF4-FFF2-40B4-BE49-F238E27FC236}">
                  <a16:creationId xmlns:a16="http://schemas.microsoft.com/office/drawing/2014/main" id="{34E21638-97C8-46E6-B12B-779DD2A41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752600"/>
              <a:ext cx="7734300" cy="3762375"/>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29701" name="Text Box 7">
              <a:extLst>
                <a:ext uri="{FF2B5EF4-FFF2-40B4-BE49-F238E27FC236}">
                  <a16:creationId xmlns:a16="http://schemas.microsoft.com/office/drawing/2014/main" id="{6B8C004D-EA8A-4A31-91E5-C71A14A16F4C}"/>
                </a:ext>
              </a:extLst>
            </p:cNvPr>
            <p:cNvSpPr txBox="1">
              <a:spLocks noChangeArrowheads="1"/>
            </p:cNvSpPr>
            <p:nvPr/>
          </p:nvSpPr>
          <p:spPr bwMode="auto">
            <a:xfrm>
              <a:off x="3717925" y="2865746"/>
              <a:ext cx="866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卵巢</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2" name="Text Box 8">
              <a:extLst>
                <a:ext uri="{FF2B5EF4-FFF2-40B4-BE49-F238E27FC236}">
                  <a16:creationId xmlns:a16="http://schemas.microsoft.com/office/drawing/2014/main" id="{F0A70908-55A6-4FCB-A95B-441231FCAB9D}"/>
                </a:ext>
              </a:extLst>
            </p:cNvPr>
            <p:cNvSpPr txBox="1">
              <a:spLocks noChangeArrowheads="1"/>
            </p:cNvSpPr>
            <p:nvPr/>
          </p:nvSpPr>
          <p:spPr bwMode="auto">
            <a:xfrm>
              <a:off x="4613275" y="4065896"/>
              <a:ext cx="866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子宫</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3" name="Text Box 9">
              <a:extLst>
                <a:ext uri="{FF2B5EF4-FFF2-40B4-BE49-F238E27FC236}">
                  <a16:creationId xmlns:a16="http://schemas.microsoft.com/office/drawing/2014/main" id="{2B334327-70AB-42A0-A922-52BFA3D4FDC4}"/>
                </a:ext>
              </a:extLst>
            </p:cNvPr>
            <p:cNvSpPr txBox="1">
              <a:spLocks noChangeArrowheads="1"/>
            </p:cNvSpPr>
            <p:nvPr/>
          </p:nvSpPr>
          <p:spPr bwMode="auto">
            <a:xfrm>
              <a:off x="5784850" y="5456546"/>
              <a:ext cx="1581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子宫内膜</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4" name="Text Box 13">
              <a:extLst>
                <a:ext uri="{FF2B5EF4-FFF2-40B4-BE49-F238E27FC236}">
                  <a16:creationId xmlns:a16="http://schemas.microsoft.com/office/drawing/2014/main" id="{40906E52-D121-4E41-8600-38180E737025}"/>
                </a:ext>
              </a:extLst>
            </p:cNvPr>
            <p:cNvSpPr txBox="1">
              <a:spLocks noChangeArrowheads="1"/>
            </p:cNvSpPr>
            <p:nvPr/>
          </p:nvSpPr>
          <p:spPr bwMode="auto">
            <a:xfrm>
              <a:off x="1609725" y="3084821"/>
              <a:ext cx="151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受精</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5" name="Text Box 14">
              <a:extLst>
                <a:ext uri="{FF2B5EF4-FFF2-40B4-BE49-F238E27FC236}">
                  <a16:creationId xmlns:a16="http://schemas.microsoft.com/office/drawing/2014/main" id="{FE9E4A5B-7C28-47CB-957C-AC0E65CE93E1}"/>
                </a:ext>
              </a:extLst>
            </p:cNvPr>
            <p:cNvSpPr txBox="1">
              <a:spLocks noChangeArrowheads="1"/>
            </p:cNvSpPr>
            <p:nvPr/>
          </p:nvSpPr>
          <p:spPr bwMode="auto">
            <a:xfrm>
              <a:off x="2848934" y="4556764"/>
              <a:ext cx="151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排卵</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6" name="Text Box 15">
              <a:extLst>
                <a:ext uri="{FF2B5EF4-FFF2-40B4-BE49-F238E27FC236}">
                  <a16:creationId xmlns:a16="http://schemas.microsoft.com/office/drawing/2014/main" id="{A9A016D7-7565-4FC0-AFD6-79818205B0A8}"/>
                </a:ext>
              </a:extLst>
            </p:cNvPr>
            <p:cNvSpPr txBox="1">
              <a:spLocks noChangeArrowheads="1"/>
            </p:cNvSpPr>
            <p:nvPr/>
          </p:nvSpPr>
          <p:spPr bwMode="auto">
            <a:xfrm>
              <a:off x="7089775" y="2160896"/>
              <a:ext cx="151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en-US" altLang="zh-CN" sz="2000">
                  <a:latin typeface="黑体" panose="02010609060101010101" pitchFamily="49" charset="-122"/>
                  <a:ea typeface="黑体" panose="02010609060101010101" pitchFamily="49" charset="-122"/>
                  <a:sym typeface="Symbol" panose="05050102010706020507" pitchFamily="18" charset="2"/>
                </a:rPr>
                <a:t>  </a:t>
              </a:r>
              <a:r>
                <a:rPr kumimoji="0" lang="zh-CN" altLang="en-US" sz="2000">
                  <a:latin typeface="黑体" panose="02010609060101010101" pitchFamily="49" charset="-122"/>
                  <a:ea typeface="黑体" panose="02010609060101010101" pitchFamily="49" charset="-122"/>
                  <a:sym typeface="Symbol" panose="05050102010706020507" pitchFamily="18" charset="2"/>
                </a:rPr>
                <a:t>继续分裂</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7" name="Text Box 16">
              <a:extLst>
                <a:ext uri="{FF2B5EF4-FFF2-40B4-BE49-F238E27FC236}">
                  <a16:creationId xmlns:a16="http://schemas.microsoft.com/office/drawing/2014/main" id="{ED3A8818-CD73-4525-9832-5781596141D2}"/>
                </a:ext>
              </a:extLst>
            </p:cNvPr>
            <p:cNvSpPr txBox="1">
              <a:spLocks noChangeArrowheads="1"/>
            </p:cNvSpPr>
            <p:nvPr/>
          </p:nvSpPr>
          <p:spPr bwMode="auto">
            <a:xfrm>
              <a:off x="7467600" y="3999221"/>
              <a:ext cx="1447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囊胚植入</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08" name="AutoShape 22">
              <a:extLst>
                <a:ext uri="{FF2B5EF4-FFF2-40B4-BE49-F238E27FC236}">
                  <a16:creationId xmlns:a16="http://schemas.microsoft.com/office/drawing/2014/main" id="{2A196938-A163-47C1-81B7-CB1ADBE4DCEB}"/>
                </a:ext>
              </a:extLst>
            </p:cNvPr>
            <p:cNvSpPr>
              <a:spLocks noChangeArrowheads="1"/>
            </p:cNvSpPr>
            <p:nvPr/>
          </p:nvSpPr>
          <p:spPr bwMode="auto">
            <a:xfrm>
              <a:off x="2697163" y="4616758"/>
              <a:ext cx="207962" cy="219075"/>
            </a:xfrm>
            <a:prstGeom prst="flowChartConnector">
              <a:avLst/>
            </a:prstGeom>
            <a:solidFill>
              <a:srgbClr val="009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kumimoji="0" lang="en-US" altLang="zh-CN" sz="1100">
                  <a:solidFill>
                    <a:schemeClr val="bg1"/>
                  </a:solidFill>
                  <a:latin typeface="Arial" panose="020B0604020202020204" pitchFamily="34" charset="0"/>
                  <a:ea typeface="ＭＳ Ｐゴシック" panose="020B0600070205080204" pitchFamily="34" charset="-128"/>
                  <a:sym typeface="Symbol" panose="05050102010706020507" pitchFamily="18" charset="2"/>
                </a:rPr>
                <a:t>1</a:t>
              </a:r>
            </a:p>
          </p:txBody>
        </p:sp>
        <p:sp>
          <p:nvSpPr>
            <p:cNvPr id="29709" name="AutoShape 23">
              <a:extLst>
                <a:ext uri="{FF2B5EF4-FFF2-40B4-BE49-F238E27FC236}">
                  <a16:creationId xmlns:a16="http://schemas.microsoft.com/office/drawing/2014/main" id="{B7B2B1BE-7C76-4872-99CB-C9E2F95AD678}"/>
                </a:ext>
              </a:extLst>
            </p:cNvPr>
            <p:cNvSpPr>
              <a:spLocks noChangeArrowheads="1"/>
            </p:cNvSpPr>
            <p:nvPr/>
          </p:nvSpPr>
          <p:spPr bwMode="auto">
            <a:xfrm>
              <a:off x="1446213" y="3175308"/>
              <a:ext cx="207962" cy="219075"/>
            </a:xfrm>
            <a:prstGeom prst="flowChartConnector">
              <a:avLst/>
            </a:prstGeom>
            <a:solidFill>
              <a:srgbClr val="009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kumimoji="0" lang="en-US" altLang="zh-CN" sz="1100">
                  <a:solidFill>
                    <a:schemeClr val="bg1"/>
                  </a:solidFill>
                  <a:latin typeface="Arial" panose="020B0604020202020204" pitchFamily="34" charset="0"/>
                  <a:ea typeface="ＭＳ Ｐゴシック" panose="020B0600070205080204" pitchFamily="34" charset="-128"/>
                  <a:sym typeface="Symbol" panose="05050102010706020507" pitchFamily="18" charset="2"/>
                </a:rPr>
                <a:t>2</a:t>
              </a:r>
            </a:p>
          </p:txBody>
        </p:sp>
        <p:sp>
          <p:nvSpPr>
            <p:cNvPr id="29710" name="AutoShape 25">
              <a:extLst>
                <a:ext uri="{FF2B5EF4-FFF2-40B4-BE49-F238E27FC236}">
                  <a16:creationId xmlns:a16="http://schemas.microsoft.com/office/drawing/2014/main" id="{A80F5E44-A45B-4AE8-8DD0-7A408D95326E}"/>
                </a:ext>
              </a:extLst>
            </p:cNvPr>
            <p:cNvSpPr>
              <a:spLocks noChangeArrowheads="1"/>
            </p:cNvSpPr>
            <p:nvPr/>
          </p:nvSpPr>
          <p:spPr bwMode="auto">
            <a:xfrm>
              <a:off x="7161213" y="2235508"/>
              <a:ext cx="207962" cy="219075"/>
            </a:xfrm>
            <a:prstGeom prst="flowChartConnector">
              <a:avLst/>
            </a:prstGeom>
            <a:solidFill>
              <a:srgbClr val="009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kumimoji="0" lang="en-US" altLang="zh-CN" sz="1100">
                  <a:solidFill>
                    <a:schemeClr val="bg1"/>
                  </a:solidFill>
                  <a:latin typeface="Arial" panose="020B0604020202020204" pitchFamily="34" charset="0"/>
                  <a:ea typeface="ＭＳ Ｐゴシック" panose="020B0600070205080204" pitchFamily="34" charset="-128"/>
                  <a:sym typeface="Symbol" panose="05050102010706020507" pitchFamily="18" charset="2"/>
                </a:rPr>
                <a:t>4</a:t>
              </a:r>
            </a:p>
          </p:txBody>
        </p:sp>
        <p:sp>
          <p:nvSpPr>
            <p:cNvPr id="29711" name="AutoShape 26">
              <a:extLst>
                <a:ext uri="{FF2B5EF4-FFF2-40B4-BE49-F238E27FC236}">
                  <a16:creationId xmlns:a16="http://schemas.microsoft.com/office/drawing/2014/main" id="{64BD51CC-1496-4733-8B74-95E82392CDC4}"/>
                </a:ext>
              </a:extLst>
            </p:cNvPr>
            <p:cNvSpPr>
              <a:spLocks noChangeArrowheads="1"/>
            </p:cNvSpPr>
            <p:nvPr/>
          </p:nvSpPr>
          <p:spPr bwMode="auto">
            <a:xfrm>
              <a:off x="7173913" y="4077008"/>
              <a:ext cx="207962" cy="219075"/>
            </a:xfrm>
            <a:prstGeom prst="flowChartConnector">
              <a:avLst/>
            </a:prstGeom>
            <a:solidFill>
              <a:srgbClr val="009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kumimoji="0" lang="en-US" altLang="zh-CN" sz="1100">
                  <a:solidFill>
                    <a:schemeClr val="bg1"/>
                  </a:solidFill>
                  <a:latin typeface="Arial" panose="020B0604020202020204" pitchFamily="34" charset="0"/>
                  <a:ea typeface="ＭＳ Ｐゴシック" panose="020B0600070205080204" pitchFamily="34" charset="-128"/>
                  <a:sym typeface="Symbol" panose="05050102010706020507" pitchFamily="18" charset="2"/>
                </a:rPr>
                <a:t>5</a:t>
              </a:r>
            </a:p>
          </p:txBody>
        </p:sp>
        <p:sp>
          <p:nvSpPr>
            <p:cNvPr id="29712" name="Line 28">
              <a:extLst>
                <a:ext uri="{FF2B5EF4-FFF2-40B4-BE49-F238E27FC236}">
                  <a16:creationId xmlns:a16="http://schemas.microsoft.com/office/drawing/2014/main" id="{46DCEC39-7FC8-46B9-B06F-D7D0B670A43F}"/>
                </a:ext>
              </a:extLst>
            </p:cNvPr>
            <p:cNvSpPr>
              <a:spLocks noChangeShapeType="1"/>
            </p:cNvSpPr>
            <p:nvPr/>
          </p:nvSpPr>
          <p:spPr bwMode="auto">
            <a:xfrm flipH="1">
              <a:off x="5708650" y="2391083"/>
              <a:ext cx="1346200" cy="565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3" name="Line 32">
              <a:extLst>
                <a:ext uri="{FF2B5EF4-FFF2-40B4-BE49-F238E27FC236}">
                  <a16:creationId xmlns:a16="http://schemas.microsoft.com/office/drawing/2014/main" id="{FCECFD21-F511-484B-97A3-FBE63436AB62}"/>
                </a:ext>
              </a:extLst>
            </p:cNvPr>
            <p:cNvSpPr>
              <a:spLocks noChangeShapeType="1"/>
            </p:cNvSpPr>
            <p:nvPr/>
          </p:nvSpPr>
          <p:spPr bwMode="auto">
            <a:xfrm flipV="1">
              <a:off x="3289300" y="3413433"/>
              <a:ext cx="12700" cy="1162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4" name="Line 34">
              <a:extLst>
                <a:ext uri="{FF2B5EF4-FFF2-40B4-BE49-F238E27FC236}">
                  <a16:creationId xmlns:a16="http://schemas.microsoft.com/office/drawing/2014/main" id="{00B41297-B13D-4105-857B-BA3B446B7A75}"/>
                </a:ext>
              </a:extLst>
            </p:cNvPr>
            <p:cNvSpPr>
              <a:spLocks noChangeShapeType="1"/>
            </p:cNvSpPr>
            <p:nvPr/>
          </p:nvSpPr>
          <p:spPr bwMode="auto">
            <a:xfrm flipV="1">
              <a:off x="2247900" y="2695883"/>
              <a:ext cx="838200" cy="558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5" name="Line 37">
              <a:extLst>
                <a:ext uri="{FF2B5EF4-FFF2-40B4-BE49-F238E27FC236}">
                  <a16:creationId xmlns:a16="http://schemas.microsoft.com/office/drawing/2014/main" id="{0A01508A-870B-401C-8498-9941F0F8D1E3}"/>
                </a:ext>
              </a:extLst>
            </p:cNvPr>
            <p:cNvSpPr>
              <a:spLocks noChangeShapeType="1"/>
            </p:cNvSpPr>
            <p:nvPr/>
          </p:nvSpPr>
          <p:spPr bwMode="auto">
            <a:xfrm>
              <a:off x="4051300" y="3146733"/>
              <a:ext cx="44450" cy="203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6" name="Line 38">
              <a:extLst>
                <a:ext uri="{FF2B5EF4-FFF2-40B4-BE49-F238E27FC236}">
                  <a16:creationId xmlns:a16="http://schemas.microsoft.com/office/drawing/2014/main" id="{9BB9EF9D-42F4-4345-B5CF-EB2B32900D1B}"/>
                </a:ext>
              </a:extLst>
            </p:cNvPr>
            <p:cNvSpPr>
              <a:spLocks noChangeShapeType="1"/>
            </p:cNvSpPr>
            <p:nvPr/>
          </p:nvSpPr>
          <p:spPr bwMode="auto">
            <a:xfrm flipV="1">
              <a:off x="5270500" y="4238933"/>
              <a:ext cx="361950" cy="6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7" name="Line 39">
              <a:extLst>
                <a:ext uri="{FF2B5EF4-FFF2-40B4-BE49-F238E27FC236}">
                  <a16:creationId xmlns:a16="http://schemas.microsoft.com/office/drawing/2014/main" id="{2BDF84E7-7AD9-4B12-B3C4-DC85E0E105C5}"/>
                </a:ext>
              </a:extLst>
            </p:cNvPr>
            <p:cNvSpPr>
              <a:spLocks noChangeShapeType="1"/>
            </p:cNvSpPr>
            <p:nvPr/>
          </p:nvSpPr>
          <p:spPr bwMode="auto">
            <a:xfrm flipV="1">
              <a:off x="6457950" y="5235883"/>
              <a:ext cx="0" cy="273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18" name="Oval 44">
              <a:extLst>
                <a:ext uri="{FF2B5EF4-FFF2-40B4-BE49-F238E27FC236}">
                  <a16:creationId xmlns:a16="http://schemas.microsoft.com/office/drawing/2014/main" id="{6999AAF0-2E25-414E-A5D0-1FDA8563F34B}"/>
                </a:ext>
              </a:extLst>
            </p:cNvPr>
            <p:cNvSpPr>
              <a:spLocks noChangeArrowheads="1"/>
            </p:cNvSpPr>
            <p:nvPr/>
          </p:nvSpPr>
          <p:spPr bwMode="auto">
            <a:xfrm>
              <a:off x="3041650" y="2670483"/>
              <a:ext cx="53975" cy="57150"/>
            </a:xfrm>
            <a:prstGeom prst="ellipse">
              <a:avLst/>
            </a:prstGeom>
            <a:solidFill>
              <a:schemeClr val="tx1"/>
            </a:solidFill>
            <a:ln w="25400">
              <a:solidFill>
                <a:schemeClr val="tx1"/>
              </a:solidFill>
              <a:round/>
              <a:headEnd/>
              <a:tailEnd/>
            </a:ln>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zh-CN" sz="2500">
                <a:latin typeface="Arial" panose="020B0604020202020204" pitchFamily="34" charset="0"/>
                <a:ea typeface="ＭＳ Ｐゴシック" panose="020B0600070205080204" pitchFamily="34" charset="-128"/>
                <a:sym typeface="Symbol" panose="05050102010706020507" pitchFamily="18" charset="2"/>
              </a:endParaRPr>
            </a:p>
          </p:txBody>
        </p:sp>
        <p:sp>
          <p:nvSpPr>
            <p:cNvPr id="29719" name="Oval 45">
              <a:extLst>
                <a:ext uri="{FF2B5EF4-FFF2-40B4-BE49-F238E27FC236}">
                  <a16:creationId xmlns:a16="http://schemas.microsoft.com/office/drawing/2014/main" id="{D6AEA2A1-351A-48CC-AA90-8EB2E9B910A0}"/>
                </a:ext>
              </a:extLst>
            </p:cNvPr>
            <p:cNvSpPr>
              <a:spLocks noChangeArrowheads="1"/>
            </p:cNvSpPr>
            <p:nvPr/>
          </p:nvSpPr>
          <p:spPr bwMode="auto">
            <a:xfrm>
              <a:off x="3276600" y="3349933"/>
              <a:ext cx="53975" cy="57150"/>
            </a:xfrm>
            <a:prstGeom prst="ellipse">
              <a:avLst/>
            </a:prstGeom>
            <a:solidFill>
              <a:schemeClr val="tx1"/>
            </a:solidFill>
            <a:ln w="25400">
              <a:solidFill>
                <a:schemeClr val="tx1"/>
              </a:solidFill>
              <a:round/>
              <a:headEnd/>
              <a:tailEnd/>
            </a:ln>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zh-CN" sz="2500">
                <a:latin typeface="Arial" panose="020B0604020202020204" pitchFamily="34" charset="0"/>
                <a:ea typeface="ＭＳ Ｐゴシック" panose="020B0600070205080204" pitchFamily="34" charset="-128"/>
                <a:sym typeface="Symbol" panose="05050102010706020507" pitchFamily="18" charset="2"/>
              </a:endParaRPr>
            </a:p>
          </p:txBody>
        </p:sp>
        <p:sp>
          <p:nvSpPr>
            <p:cNvPr id="29720" name="Oval 47">
              <a:extLst>
                <a:ext uri="{FF2B5EF4-FFF2-40B4-BE49-F238E27FC236}">
                  <a16:creationId xmlns:a16="http://schemas.microsoft.com/office/drawing/2014/main" id="{1AE3F1D8-A767-4838-B58F-624E39F4553A}"/>
                </a:ext>
              </a:extLst>
            </p:cNvPr>
            <p:cNvSpPr>
              <a:spLocks noChangeArrowheads="1"/>
            </p:cNvSpPr>
            <p:nvPr/>
          </p:nvSpPr>
          <p:spPr bwMode="auto">
            <a:xfrm>
              <a:off x="5648325" y="2943533"/>
              <a:ext cx="53975" cy="57150"/>
            </a:xfrm>
            <a:prstGeom prst="ellipse">
              <a:avLst/>
            </a:prstGeom>
            <a:solidFill>
              <a:schemeClr val="tx1"/>
            </a:solidFill>
            <a:ln w="25400">
              <a:solidFill>
                <a:schemeClr val="tx1"/>
              </a:solidFill>
              <a:round/>
              <a:headEnd/>
              <a:tailEnd/>
            </a:ln>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zh-CN" sz="2500">
                <a:latin typeface="Arial" panose="020B0604020202020204" pitchFamily="34" charset="0"/>
                <a:ea typeface="ＭＳ Ｐゴシック" panose="020B0600070205080204" pitchFamily="34" charset="-128"/>
                <a:sym typeface="Symbol" panose="05050102010706020507" pitchFamily="18" charset="2"/>
              </a:endParaRPr>
            </a:p>
          </p:txBody>
        </p:sp>
        <p:sp>
          <p:nvSpPr>
            <p:cNvPr id="29721" name="Oval 48">
              <a:extLst>
                <a:ext uri="{FF2B5EF4-FFF2-40B4-BE49-F238E27FC236}">
                  <a16:creationId xmlns:a16="http://schemas.microsoft.com/office/drawing/2014/main" id="{AC00430F-DDDC-4280-9A5B-9DCC048A73D6}"/>
                </a:ext>
              </a:extLst>
            </p:cNvPr>
            <p:cNvSpPr>
              <a:spLocks noChangeArrowheads="1"/>
            </p:cNvSpPr>
            <p:nvPr/>
          </p:nvSpPr>
          <p:spPr bwMode="auto">
            <a:xfrm>
              <a:off x="6353175" y="3943658"/>
              <a:ext cx="53975" cy="57150"/>
            </a:xfrm>
            <a:prstGeom prst="ellipse">
              <a:avLst/>
            </a:prstGeom>
            <a:solidFill>
              <a:schemeClr val="tx1"/>
            </a:solidFill>
            <a:ln w="25400">
              <a:solidFill>
                <a:schemeClr val="tx1"/>
              </a:solidFill>
              <a:round/>
              <a:headEnd/>
              <a:tailEnd/>
            </a:ln>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zh-CN" sz="2500">
                <a:latin typeface="Arial" panose="020B0604020202020204" pitchFamily="34" charset="0"/>
                <a:ea typeface="ＭＳ Ｐゴシック" panose="020B0600070205080204" pitchFamily="34" charset="-128"/>
                <a:sym typeface="Symbol" panose="05050102010706020507" pitchFamily="18" charset="2"/>
              </a:endParaRPr>
            </a:p>
          </p:txBody>
        </p:sp>
        <p:sp>
          <p:nvSpPr>
            <p:cNvPr id="29722" name="Line 30">
              <a:extLst>
                <a:ext uri="{FF2B5EF4-FFF2-40B4-BE49-F238E27FC236}">
                  <a16:creationId xmlns:a16="http://schemas.microsoft.com/office/drawing/2014/main" id="{4F0FF70E-2BCC-43A0-8AD7-A3A6C786FBDF}"/>
                </a:ext>
              </a:extLst>
            </p:cNvPr>
            <p:cNvSpPr>
              <a:spLocks noChangeShapeType="1"/>
            </p:cNvSpPr>
            <p:nvPr/>
          </p:nvSpPr>
          <p:spPr bwMode="auto">
            <a:xfrm flipH="1" flipV="1">
              <a:off x="6400800" y="3980976"/>
              <a:ext cx="704850" cy="203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23" name="Text Box 12">
              <a:extLst>
                <a:ext uri="{FF2B5EF4-FFF2-40B4-BE49-F238E27FC236}">
                  <a16:creationId xmlns:a16="http://schemas.microsoft.com/office/drawing/2014/main" id="{90792105-D41B-468C-910F-77C2AEFA4470}"/>
                </a:ext>
              </a:extLst>
            </p:cNvPr>
            <p:cNvSpPr txBox="1">
              <a:spLocks noChangeArrowheads="1"/>
            </p:cNvSpPr>
            <p:nvPr/>
          </p:nvSpPr>
          <p:spPr bwMode="auto">
            <a:xfrm>
              <a:off x="1720338" y="183991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zh-CN" altLang="en-US" sz="2000">
                  <a:latin typeface="黑体" panose="02010609060101010101" pitchFamily="49" charset="-122"/>
                  <a:ea typeface="黑体" panose="02010609060101010101" pitchFamily="49" charset="-122"/>
                  <a:sym typeface="Symbol" panose="05050102010706020507" pitchFamily="18" charset="2"/>
                </a:rPr>
                <a:t>卵裂</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9724" name="AutoShape 24">
              <a:extLst>
                <a:ext uri="{FF2B5EF4-FFF2-40B4-BE49-F238E27FC236}">
                  <a16:creationId xmlns:a16="http://schemas.microsoft.com/office/drawing/2014/main" id="{54C44526-C93B-45C8-9EC8-6F055126E45D}"/>
                </a:ext>
              </a:extLst>
            </p:cNvPr>
            <p:cNvSpPr>
              <a:spLocks noChangeArrowheads="1"/>
            </p:cNvSpPr>
            <p:nvPr/>
          </p:nvSpPr>
          <p:spPr bwMode="auto">
            <a:xfrm>
              <a:off x="1556826" y="1917700"/>
              <a:ext cx="207962" cy="219075"/>
            </a:xfrm>
            <a:prstGeom prst="flowChartConnector">
              <a:avLst/>
            </a:prstGeom>
            <a:solidFill>
              <a:srgbClr val="0092CA"/>
            </a:solidFill>
            <a:ln>
              <a:noFill/>
            </a:ln>
            <a:extLst>
              <a:ext uri="{91240B29-F687-4F45-9708-019B960494DF}">
                <a14:hiddenLine xmlns:a14="http://schemas.microsoft.com/office/drawing/2010/main" w="25400">
                  <a:solidFill>
                    <a:srgbClr val="000000"/>
                  </a:solidFill>
                  <a:round/>
                  <a:headEnd/>
                  <a:tailEnd/>
                </a14:hiddenLine>
              </a:ext>
            </a:extLst>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kumimoji="0" lang="en-US" altLang="zh-CN" sz="1100">
                  <a:solidFill>
                    <a:schemeClr val="bg1"/>
                  </a:solidFill>
                  <a:latin typeface="Arial" panose="020B0604020202020204" pitchFamily="34" charset="0"/>
                  <a:ea typeface="ＭＳ Ｐゴシック" panose="020B0600070205080204" pitchFamily="34" charset="-128"/>
                  <a:sym typeface="Symbol" panose="05050102010706020507" pitchFamily="18" charset="2"/>
                </a:rPr>
                <a:t>3</a:t>
              </a:r>
            </a:p>
          </p:txBody>
        </p:sp>
        <p:sp>
          <p:nvSpPr>
            <p:cNvPr id="29725" name="Line 36">
              <a:extLst>
                <a:ext uri="{FF2B5EF4-FFF2-40B4-BE49-F238E27FC236}">
                  <a16:creationId xmlns:a16="http://schemas.microsoft.com/office/drawing/2014/main" id="{DB1D63E2-C82D-40CA-854B-6EC59BE86C13}"/>
                </a:ext>
              </a:extLst>
            </p:cNvPr>
            <p:cNvSpPr>
              <a:spLocks noChangeShapeType="1"/>
            </p:cNvSpPr>
            <p:nvPr/>
          </p:nvSpPr>
          <p:spPr bwMode="auto">
            <a:xfrm>
              <a:off x="2631563" y="2028825"/>
              <a:ext cx="812800" cy="6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26" name="Oval 46">
              <a:extLst>
                <a:ext uri="{FF2B5EF4-FFF2-40B4-BE49-F238E27FC236}">
                  <a16:creationId xmlns:a16="http://schemas.microsoft.com/office/drawing/2014/main" id="{5E5CCE39-6AA1-4377-85EE-9541EF95E690}"/>
                </a:ext>
              </a:extLst>
            </p:cNvPr>
            <p:cNvSpPr>
              <a:spLocks noChangeArrowheads="1"/>
            </p:cNvSpPr>
            <p:nvPr/>
          </p:nvSpPr>
          <p:spPr bwMode="auto">
            <a:xfrm>
              <a:off x="3453888" y="2003425"/>
              <a:ext cx="53975" cy="57150"/>
            </a:xfrm>
            <a:prstGeom prst="ellipse">
              <a:avLst/>
            </a:prstGeom>
            <a:solidFill>
              <a:schemeClr val="tx1"/>
            </a:solidFill>
            <a:ln w="25400">
              <a:solidFill>
                <a:schemeClr val="tx1"/>
              </a:solidFill>
              <a:round/>
              <a:headEnd/>
              <a:tailEnd/>
            </a:ln>
          </p:spPr>
          <p:txBody>
            <a:bodyPr wrap="none" anchor="ct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zh-CN" sz="2500">
                <a:latin typeface="Arial" panose="020B0604020202020204" pitchFamily="34" charset="0"/>
                <a:ea typeface="ＭＳ Ｐゴシック" panose="020B0600070205080204" pitchFamily="34" charset="-128"/>
                <a:sym typeface="Symbol" panose="05050102010706020507" pitchFamily="18" charset="2"/>
              </a:endParaRPr>
            </a:p>
          </p:txBody>
        </p:sp>
      </p:grpSp>
      <p:sp>
        <p:nvSpPr>
          <p:cNvPr id="2" name="矩形 1">
            <a:extLst>
              <a:ext uri="{FF2B5EF4-FFF2-40B4-BE49-F238E27FC236}">
                <a16:creationId xmlns:a16="http://schemas.microsoft.com/office/drawing/2014/main" id="{6511EFA0-4D56-4516-8134-DEE77465B01B}"/>
              </a:ext>
            </a:extLst>
          </p:cNvPr>
          <p:cNvSpPr/>
          <p:nvPr/>
        </p:nvSpPr>
        <p:spPr>
          <a:xfrm>
            <a:off x="1244491" y="1115319"/>
            <a:ext cx="3108543" cy="584775"/>
          </a:xfrm>
          <a:prstGeom prst="rect">
            <a:avLst/>
          </a:prstGeom>
        </p:spPr>
        <p:txBody>
          <a:bodyPr wrap="none">
            <a:spAutoFit/>
          </a:bodyPr>
          <a:lstStyle/>
          <a:p>
            <a:pPr marL="457200" indent="-457200">
              <a:buFont typeface="Arial" panose="020B0604020202020204" pitchFamily="34" charset="0"/>
              <a:buChar char="•"/>
            </a:pPr>
            <a:r>
              <a:rPr lang="zh-CN" altLang="en-US" sz="3200" b="1" dirty="0">
                <a:latin typeface="微软雅黑" panose="020B0503020204020204" pitchFamily="34" charset="-122"/>
                <a:ea typeface="微软雅黑" panose="020B0503020204020204" pitchFamily="34" charset="-122"/>
              </a:rPr>
              <a:t>从排卵到着床</a:t>
            </a:r>
          </a:p>
        </p:txBody>
      </p:sp>
      <p:sp>
        <p:nvSpPr>
          <p:cNvPr id="32" name="标题 1">
            <a:extLst>
              <a:ext uri="{FF2B5EF4-FFF2-40B4-BE49-F238E27FC236}">
                <a16:creationId xmlns:a16="http://schemas.microsoft.com/office/drawing/2014/main" id="{0FEDB8EA-78E2-4578-96D0-33D4F6AD5353}"/>
              </a:ext>
            </a:extLst>
          </p:cNvPr>
          <p:cNvSpPr>
            <a:spLocks noGrp="1"/>
          </p:cNvSpPr>
          <p:nvPr>
            <p:ph type="title"/>
          </p:nvPr>
        </p:nvSpPr>
        <p:spPr>
          <a:xfrm>
            <a:off x="1309688" y="147638"/>
            <a:ext cx="9448800" cy="487362"/>
          </a:xfrm>
        </p:spPr>
        <p:txBody>
          <a:bodyPr/>
          <a:lstStyle/>
          <a:p>
            <a:r>
              <a:rPr lang="en-US" altLang="zh-CN" dirty="0"/>
              <a:t>4. </a:t>
            </a:r>
            <a:r>
              <a:rPr lang="zh-CN" altLang="en-US" dirty="0"/>
              <a:t>胚胎发育</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8" descr="47_06-EchinodermCleavage-U">
            <a:extLst>
              <a:ext uri="{FF2B5EF4-FFF2-40B4-BE49-F238E27FC236}">
                <a16:creationId xmlns:a16="http://schemas.microsoft.com/office/drawing/2014/main" id="{F3996968-A3EA-4BC7-8B7E-C0CBDDBD6E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312"/>
          <a:stretch/>
        </p:blipFill>
        <p:spPr bwMode="auto">
          <a:xfrm>
            <a:off x="1929721" y="2403021"/>
            <a:ext cx="8548687" cy="23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20">
            <a:extLst>
              <a:ext uri="{FF2B5EF4-FFF2-40B4-BE49-F238E27FC236}">
                <a16:creationId xmlns:a16="http://schemas.microsoft.com/office/drawing/2014/main" id="{9B24E6B4-A343-4DB2-993F-D2457DF9C24A}"/>
              </a:ext>
            </a:extLst>
          </p:cNvPr>
          <p:cNvSpPr txBox="1">
            <a:spLocks noChangeArrowheads="1"/>
          </p:cNvSpPr>
          <p:nvPr/>
        </p:nvSpPr>
        <p:spPr bwMode="auto">
          <a:xfrm>
            <a:off x="1967820" y="4569959"/>
            <a:ext cx="187801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en-US" altLang="zh-CN" sz="2000">
                <a:latin typeface="黑体" panose="02010609060101010101" pitchFamily="49" charset="-122"/>
                <a:ea typeface="黑体" panose="02010609060101010101" pitchFamily="49" charset="-122"/>
                <a:sym typeface="Symbol" panose="05050102010706020507" pitchFamily="18" charset="2"/>
              </a:rPr>
              <a:t>(a)</a:t>
            </a:r>
            <a:r>
              <a:rPr kumimoji="0" lang="zh-CN" altLang="en-US" sz="2000">
                <a:latin typeface="黑体" panose="02010609060101010101" pitchFamily="49" charset="-122"/>
                <a:ea typeface="黑体" panose="02010609060101010101" pitchFamily="49" charset="-122"/>
                <a:sym typeface="Symbol" panose="05050102010706020507" pitchFamily="18" charset="2"/>
              </a:rPr>
              <a:t>受精卵</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31748" name="Text Box 21">
            <a:extLst>
              <a:ext uri="{FF2B5EF4-FFF2-40B4-BE49-F238E27FC236}">
                <a16:creationId xmlns:a16="http://schemas.microsoft.com/office/drawing/2014/main" id="{5595D817-0416-48D5-B0AA-13F90ED38AF5}"/>
              </a:ext>
            </a:extLst>
          </p:cNvPr>
          <p:cNvSpPr txBox="1">
            <a:spLocks noChangeArrowheads="1"/>
          </p:cNvSpPr>
          <p:nvPr/>
        </p:nvSpPr>
        <p:spPr bwMode="auto">
          <a:xfrm>
            <a:off x="4126820" y="4569959"/>
            <a:ext cx="187801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en-US" altLang="zh-CN" sz="2000">
                <a:latin typeface="黑体" panose="02010609060101010101" pitchFamily="49" charset="-122"/>
                <a:ea typeface="黑体" panose="02010609060101010101" pitchFamily="49" charset="-122"/>
                <a:sym typeface="Symbol" panose="05050102010706020507" pitchFamily="18" charset="2"/>
              </a:rPr>
              <a:t>(b)4</a:t>
            </a:r>
            <a:r>
              <a:rPr kumimoji="0" lang="zh-CN" altLang="en-US" sz="2000">
                <a:latin typeface="黑体" panose="02010609060101010101" pitchFamily="49" charset="-122"/>
                <a:ea typeface="黑体" panose="02010609060101010101" pitchFamily="49" charset="-122"/>
                <a:sym typeface="Symbol" panose="05050102010706020507" pitchFamily="18" charset="2"/>
              </a:rPr>
              <a:t>细胞阶段</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31749" name="Text Box 22">
            <a:extLst>
              <a:ext uri="{FF2B5EF4-FFF2-40B4-BE49-F238E27FC236}">
                <a16:creationId xmlns:a16="http://schemas.microsoft.com/office/drawing/2014/main" id="{32694F0D-A718-4ED4-9281-82150A6DBEE9}"/>
              </a:ext>
            </a:extLst>
          </p:cNvPr>
          <p:cNvSpPr txBox="1">
            <a:spLocks noChangeArrowheads="1"/>
          </p:cNvSpPr>
          <p:nvPr/>
        </p:nvSpPr>
        <p:spPr bwMode="auto">
          <a:xfrm>
            <a:off x="6284233" y="4569959"/>
            <a:ext cx="1878013"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en-US" altLang="zh-CN" sz="2000">
                <a:latin typeface="黑体" panose="02010609060101010101" pitchFamily="49" charset="-122"/>
                <a:ea typeface="黑体" panose="02010609060101010101" pitchFamily="49" charset="-122"/>
                <a:sym typeface="Symbol" panose="05050102010706020507" pitchFamily="18" charset="2"/>
              </a:rPr>
              <a:t>(c)</a:t>
            </a:r>
            <a:r>
              <a:rPr kumimoji="0" lang="zh-CN" altLang="en-US" sz="2000">
                <a:latin typeface="黑体" panose="02010609060101010101" pitchFamily="49" charset="-122"/>
                <a:ea typeface="黑体" panose="02010609060101010101" pitchFamily="49" charset="-122"/>
                <a:sym typeface="Symbol" panose="05050102010706020507" pitchFamily="18" charset="2"/>
              </a:rPr>
              <a:t>早期囊胚</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31750" name="Text Box 23">
            <a:extLst>
              <a:ext uri="{FF2B5EF4-FFF2-40B4-BE49-F238E27FC236}">
                <a16:creationId xmlns:a16="http://schemas.microsoft.com/office/drawing/2014/main" id="{5B632549-18DB-4D14-AB50-ACA0D53AD3E9}"/>
              </a:ext>
            </a:extLst>
          </p:cNvPr>
          <p:cNvSpPr txBox="1">
            <a:spLocks noChangeArrowheads="1"/>
          </p:cNvSpPr>
          <p:nvPr/>
        </p:nvSpPr>
        <p:spPr bwMode="auto">
          <a:xfrm>
            <a:off x="8438470" y="4569959"/>
            <a:ext cx="187801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en-US" altLang="zh-CN" sz="2000">
                <a:latin typeface="黑体" panose="02010609060101010101" pitchFamily="49" charset="-122"/>
                <a:ea typeface="黑体" panose="02010609060101010101" pitchFamily="49" charset="-122"/>
                <a:sym typeface="Symbol" panose="05050102010706020507" pitchFamily="18" charset="2"/>
              </a:rPr>
              <a:t>(d)</a:t>
            </a:r>
            <a:r>
              <a:rPr kumimoji="0" lang="zh-CN" altLang="en-US" sz="2000">
                <a:latin typeface="黑体" panose="02010609060101010101" pitchFamily="49" charset="-122"/>
                <a:ea typeface="黑体" panose="02010609060101010101" pitchFamily="49" charset="-122"/>
                <a:sym typeface="Symbol" panose="05050102010706020507" pitchFamily="18" charset="2"/>
              </a:rPr>
              <a:t>晚期囊胚</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2" name="矩形 1">
            <a:extLst>
              <a:ext uri="{FF2B5EF4-FFF2-40B4-BE49-F238E27FC236}">
                <a16:creationId xmlns:a16="http://schemas.microsoft.com/office/drawing/2014/main" id="{CAE4A170-B4AA-4CE4-90A2-AA5FFBBE6151}"/>
              </a:ext>
            </a:extLst>
          </p:cNvPr>
          <p:cNvSpPr/>
          <p:nvPr/>
        </p:nvSpPr>
        <p:spPr>
          <a:xfrm>
            <a:off x="1319741" y="1215738"/>
            <a:ext cx="3108543" cy="584775"/>
          </a:xfrm>
          <a:prstGeom prst="rect">
            <a:avLst/>
          </a:prstGeom>
        </p:spPr>
        <p:txBody>
          <a:bodyPr wrap="none">
            <a:spAutoFit/>
          </a:bodyPr>
          <a:lstStyle/>
          <a:p>
            <a:pPr marL="457200" indent="-457200">
              <a:buFont typeface="Arial" panose="020B0604020202020204" pitchFamily="34" charset="0"/>
              <a:buChar char="•"/>
            </a:pPr>
            <a:r>
              <a:rPr lang="zh-CN" altLang="en-US" sz="3200" b="1" dirty="0">
                <a:latin typeface="微软雅黑" panose="020B0503020204020204" pitchFamily="34" charset="-122"/>
                <a:ea typeface="微软雅黑" panose="020B0503020204020204" pitchFamily="34" charset="-122"/>
              </a:rPr>
              <a:t>受精卵的卵裂</a:t>
            </a:r>
          </a:p>
        </p:txBody>
      </p:sp>
      <p:sp>
        <p:nvSpPr>
          <p:cNvPr id="9" name="标题 1">
            <a:extLst>
              <a:ext uri="{FF2B5EF4-FFF2-40B4-BE49-F238E27FC236}">
                <a16:creationId xmlns:a16="http://schemas.microsoft.com/office/drawing/2014/main" id="{D0D53238-ED65-4472-A4D5-1C6DA99C22A4}"/>
              </a:ext>
            </a:extLst>
          </p:cNvPr>
          <p:cNvSpPr>
            <a:spLocks noGrp="1"/>
          </p:cNvSpPr>
          <p:nvPr>
            <p:ph type="title"/>
          </p:nvPr>
        </p:nvSpPr>
        <p:spPr>
          <a:xfrm>
            <a:off x="1309688" y="147638"/>
            <a:ext cx="9448800" cy="487362"/>
          </a:xfrm>
        </p:spPr>
        <p:txBody>
          <a:bodyPr/>
          <a:lstStyle/>
          <a:p>
            <a:r>
              <a:rPr lang="en-US" altLang="zh-CN" dirty="0"/>
              <a:t>4. </a:t>
            </a:r>
            <a:r>
              <a:rPr lang="zh-CN" altLang="en-US" dirty="0"/>
              <a:t>胚胎发育</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CB705D3-AE0F-45AA-B82F-49101BBC7E20}"/>
              </a:ext>
            </a:extLst>
          </p:cNvPr>
          <p:cNvSpPr>
            <a:spLocks noGrp="1" noChangeArrowheads="1"/>
          </p:cNvSpPr>
          <p:nvPr>
            <p:ph type="title"/>
          </p:nvPr>
        </p:nvSpPr>
        <p:spPr>
          <a:noFill/>
        </p:spPr>
        <p:txBody>
          <a:bodyPr/>
          <a:lstStyle/>
          <a:p>
            <a:pPr eaLnBrk="1" hangingPunct="1"/>
            <a:r>
              <a:rPr lang="zh-CN" altLang="en-US" dirty="0"/>
              <a:t>一、体内受精和早期胚胎发育</a:t>
            </a:r>
          </a:p>
        </p:txBody>
      </p:sp>
      <p:sp>
        <p:nvSpPr>
          <p:cNvPr id="221187" name="Rectangle 3">
            <a:extLst>
              <a:ext uri="{FF2B5EF4-FFF2-40B4-BE49-F238E27FC236}">
                <a16:creationId xmlns:a16="http://schemas.microsoft.com/office/drawing/2014/main" id="{3A7C4078-389E-47D3-B8EC-F6199ED7EE8F}"/>
              </a:ext>
            </a:extLst>
          </p:cNvPr>
          <p:cNvSpPr>
            <a:spLocks noGrp="1" noChangeArrowheads="1"/>
          </p:cNvSpPr>
          <p:nvPr>
            <p:ph type="body" idx="1"/>
          </p:nvPr>
        </p:nvSpPr>
        <p:spPr>
          <a:xfrm>
            <a:off x="1274135" y="1462734"/>
            <a:ext cx="7772400" cy="4114800"/>
          </a:xfrm>
        </p:spPr>
        <p:txBody>
          <a:bodyPr/>
          <a:lstStyle/>
          <a:p>
            <a:pPr eaLnBrk="1" hangingPunct="1">
              <a:lnSpc>
                <a:spcPct val="150000"/>
              </a:lnSpc>
              <a:spcBef>
                <a:spcPct val="90000"/>
              </a:spcBef>
            </a:pPr>
            <a:r>
              <a:rPr lang="zh-CN" altLang="en-US" b="1" u="sng" dirty="0">
                <a:solidFill>
                  <a:srgbClr val="000099"/>
                </a:solidFill>
              </a:rPr>
              <a:t>精子和卵子的发生</a:t>
            </a:r>
          </a:p>
          <a:p>
            <a:pPr eaLnBrk="1" hangingPunct="1">
              <a:lnSpc>
                <a:spcPct val="150000"/>
              </a:lnSpc>
              <a:spcBef>
                <a:spcPct val="90000"/>
              </a:spcBef>
            </a:pPr>
            <a:r>
              <a:rPr lang="zh-CN" altLang="en-US" b="1" u="sng" dirty="0">
                <a:solidFill>
                  <a:srgbClr val="000099"/>
                </a:solidFill>
              </a:rPr>
              <a:t>受精</a:t>
            </a:r>
          </a:p>
          <a:p>
            <a:pPr eaLnBrk="1" hangingPunct="1">
              <a:lnSpc>
                <a:spcPct val="150000"/>
              </a:lnSpc>
              <a:spcBef>
                <a:spcPct val="90000"/>
              </a:spcBef>
            </a:pPr>
            <a:r>
              <a:rPr lang="zh-CN" altLang="en-US" b="1" u="sng" dirty="0">
                <a:solidFill>
                  <a:srgbClr val="000099"/>
                </a:solidFill>
              </a:rPr>
              <a:t>胚胎发育</a:t>
            </a:r>
          </a:p>
        </p:txBody>
      </p:sp>
      <p:pic>
        <p:nvPicPr>
          <p:cNvPr id="221190" name="Picture 6" descr="精子的发育过程">
            <a:extLst>
              <a:ext uri="{FF2B5EF4-FFF2-40B4-BE49-F238E27FC236}">
                <a16:creationId xmlns:a16="http://schemas.microsoft.com/office/drawing/2014/main" id="{C2050D49-0008-4589-9B3D-B0CC20D85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4865" y="947737"/>
            <a:ext cx="200977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3" name="Picture 9" descr="ea_2008917123227">
            <a:extLst>
              <a:ext uri="{FF2B5EF4-FFF2-40B4-BE49-F238E27FC236}">
                <a16:creationId xmlns:a16="http://schemas.microsoft.com/office/drawing/2014/main" id="{66FABCAB-7720-4DAC-B815-3433B6973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1334" y="3789861"/>
            <a:ext cx="382905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7" name="Picture 13" descr="C:\Documents and Settings\Administrator\桌面\无标题.bmp">
            <a:extLst>
              <a:ext uri="{FF2B5EF4-FFF2-40B4-BE49-F238E27FC236}">
                <a16:creationId xmlns:a16="http://schemas.microsoft.com/office/drawing/2014/main" id="{AE9A0472-25EC-4544-8D56-FDBF6A1E2F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7225" y="2686547"/>
            <a:ext cx="162877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8" name="Picture 14" descr="C:\Documents and Settings\Administrator\桌面\20090618160024807.jpg">
            <a:extLst>
              <a:ext uri="{FF2B5EF4-FFF2-40B4-BE49-F238E27FC236}">
                <a16:creationId xmlns:a16="http://schemas.microsoft.com/office/drawing/2014/main" id="{A0B6CF1D-14A6-4C87-9FBE-4331C6AA0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7999" y="1688307"/>
            <a:ext cx="2500313"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1187">
                                            <p:txEl>
                                              <p:pRg st="0" end="0"/>
                                            </p:txEl>
                                          </p:spTgt>
                                        </p:tgtEl>
                                        <p:attrNameLst>
                                          <p:attrName>style.visibility</p:attrName>
                                        </p:attrNameLst>
                                      </p:cBhvr>
                                      <p:to>
                                        <p:strVal val="visible"/>
                                      </p:to>
                                    </p:set>
                                    <p:animEffect transition="in" filter="blinds(horizontal)">
                                      <p:cBhvr>
                                        <p:cTn id="7" dur="500"/>
                                        <p:tgtEl>
                                          <p:spTgt spid="22118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21198"/>
                                        </p:tgtEl>
                                        <p:attrNameLst>
                                          <p:attrName>style.visibility</p:attrName>
                                        </p:attrNameLst>
                                      </p:cBhvr>
                                      <p:to>
                                        <p:strVal val="visible"/>
                                      </p:to>
                                    </p:set>
                                    <p:animEffect transition="in" filter="blinds(horizontal)">
                                      <p:cBhvr>
                                        <p:cTn id="10" dur="500"/>
                                        <p:tgtEl>
                                          <p:spTgt spid="221198"/>
                                        </p:tgtEl>
                                      </p:cBhvr>
                                    </p:animEffect>
                                  </p:childTnLst>
                                </p:cTn>
                              </p:par>
                              <p:par>
                                <p:cTn id="11" presetID="3" presetClass="entr" presetSubtype="10" fill="hold" nodeType="withEffect">
                                  <p:stCondLst>
                                    <p:cond delay="0"/>
                                  </p:stCondLst>
                                  <p:childTnLst>
                                    <p:set>
                                      <p:cBhvr>
                                        <p:cTn id="12" dur="1" fill="hold">
                                          <p:stCondLst>
                                            <p:cond delay="0"/>
                                          </p:stCondLst>
                                        </p:cTn>
                                        <p:tgtEl>
                                          <p:spTgt spid="221190"/>
                                        </p:tgtEl>
                                        <p:attrNameLst>
                                          <p:attrName>style.visibility</p:attrName>
                                        </p:attrNameLst>
                                      </p:cBhvr>
                                      <p:to>
                                        <p:strVal val="visible"/>
                                      </p:to>
                                    </p:set>
                                    <p:animEffect transition="in" filter="blinds(horizontal)">
                                      <p:cBhvr>
                                        <p:cTn id="13" dur="500"/>
                                        <p:tgtEl>
                                          <p:spTgt spid="22119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221187">
                                            <p:txEl>
                                              <p:pRg st="1" end="1"/>
                                            </p:txEl>
                                          </p:spTgt>
                                        </p:tgtEl>
                                        <p:attrNameLst>
                                          <p:attrName>style.visibility</p:attrName>
                                        </p:attrNameLst>
                                      </p:cBhvr>
                                      <p:to>
                                        <p:strVal val="visible"/>
                                      </p:to>
                                    </p:set>
                                    <p:animEffect transition="in" filter="blinds(horizontal)">
                                      <p:cBhvr>
                                        <p:cTn id="18" dur="500"/>
                                        <p:tgtEl>
                                          <p:spTgt spid="221187">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21197"/>
                                        </p:tgtEl>
                                        <p:attrNameLst>
                                          <p:attrName>style.visibility</p:attrName>
                                        </p:attrNameLst>
                                      </p:cBhvr>
                                      <p:to>
                                        <p:strVal val="visible"/>
                                      </p:to>
                                    </p:set>
                                    <p:animEffect transition="in" filter="blinds(horizontal)">
                                      <p:cBhvr>
                                        <p:cTn id="21" dur="500"/>
                                        <p:tgtEl>
                                          <p:spTgt spid="22119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221187">
                                            <p:txEl>
                                              <p:pRg st="2" end="2"/>
                                            </p:txEl>
                                          </p:spTgt>
                                        </p:tgtEl>
                                        <p:attrNameLst>
                                          <p:attrName>style.visibility</p:attrName>
                                        </p:attrNameLst>
                                      </p:cBhvr>
                                      <p:to>
                                        <p:strVal val="visible"/>
                                      </p:to>
                                    </p:set>
                                    <p:animEffect transition="in" filter="blinds(horizontal)">
                                      <p:cBhvr>
                                        <p:cTn id="26" dur="500"/>
                                        <p:tgtEl>
                                          <p:spTgt spid="221187">
                                            <p:txEl>
                                              <p:pRg st="2" end="2"/>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221193"/>
                                        </p:tgtEl>
                                        <p:attrNameLst>
                                          <p:attrName>style.visibility</p:attrName>
                                        </p:attrNameLst>
                                      </p:cBhvr>
                                      <p:to>
                                        <p:strVal val="visible"/>
                                      </p:to>
                                    </p:set>
                                    <p:animEffect transition="in" filter="blinds(horizontal)">
                                      <p:cBhvr>
                                        <p:cTn id="29" dur="500"/>
                                        <p:tgtEl>
                                          <p:spTgt spid="221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47" name="Picture 23" descr="66">
            <a:extLst>
              <a:ext uri="{FF2B5EF4-FFF2-40B4-BE49-F238E27FC236}">
                <a16:creationId xmlns:a16="http://schemas.microsoft.com/office/drawing/2014/main" id="{BCE2DF2C-8FE5-4AFE-90E3-D48233487D39}"/>
              </a:ext>
            </a:extLst>
          </p:cNvPr>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2327616" y="0"/>
            <a:ext cx="612933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03" name="Text Box 3">
            <a:extLst>
              <a:ext uri="{FF2B5EF4-FFF2-40B4-BE49-F238E27FC236}">
                <a16:creationId xmlns:a16="http://schemas.microsoft.com/office/drawing/2014/main" id="{1782362D-BC01-41F6-AF63-285E63DFAF65}"/>
              </a:ext>
            </a:extLst>
          </p:cNvPr>
          <p:cNvSpPr txBox="1">
            <a:spLocks noChangeArrowheads="1"/>
          </p:cNvSpPr>
          <p:nvPr/>
        </p:nvSpPr>
        <p:spPr bwMode="auto">
          <a:xfrm>
            <a:off x="4507255" y="6265353"/>
            <a:ext cx="2295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受精卵</a:t>
            </a:r>
          </a:p>
        </p:txBody>
      </p:sp>
      <p:sp>
        <p:nvSpPr>
          <p:cNvPr id="332804" name="Text Box 4">
            <a:extLst>
              <a:ext uri="{FF2B5EF4-FFF2-40B4-BE49-F238E27FC236}">
                <a16:creationId xmlns:a16="http://schemas.microsoft.com/office/drawing/2014/main" id="{012C8ADD-2D4E-4AF4-A561-A59051262049}"/>
              </a:ext>
            </a:extLst>
          </p:cNvPr>
          <p:cNvSpPr txBox="1">
            <a:spLocks noChangeArrowheads="1"/>
          </p:cNvSpPr>
          <p:nvPr/>
        </p:nvSpPr>
        <p:spPr bwMode="auto">
          <a:xfrm>
            <a:off x="4806249" y="4524376"/>
            <a:ext cx="14271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卵裂期</a:t>
            </a:r>
          </a:p>
        </p:txBody>
      </p:sp>
      <p:sp>
        <p:nvSpPr>
          <p:cNvPr id="332805" name="Text Box 5">
            <a:extLst>
              <a:ext uri="{FF2B5EF4-FFF2-40B4-BE49-F238E27FC236}">
                <a16:creationId xmlns:a16="http://schemas.microsoft.com/office/drawing/2014/main" id="{55455C90-2CFC-4B57-B0BE-3B168BD28F18}"/>
              </a:ext>
            </a:extLst>
          </p:cNvPr>
          <p:cNvSpPr txBox="1">
            <a:spLocks noChangeArrowheads="1"/>
          </p:cNvSpPr>
          <p:nvPr/>
        </p:nvSpPr>
        <p:spPr bwMode="auto">
          <a:xfrm>
            <a:off x="5231970" y="3185547"/>
            <a:ext cx="13652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桑椹胚</a:t>
            </a:r>
          </a:p>
        </p:txBody>
      </p:sp>
      <p:sp>
        <p:nvSpPr>
          <p:cNvPr id="332808" name="Text Box 8">
            <a:extLst>
              <a:ext uri="{FF2B5EF4-FFF2-40B4-BE49-F238E27FC236}">
                <a16:creationId xmlns:a16="http://schemas.microsoft.com/office/drawing/2014/main" id="{A200058E-988A-4AD5-8F75-304B80BEAD2D}"/>
              </a:ext>
            </a:extLst>
          </p:cNvPr>
          <p:cNvSpPr txBox="1">
            <a:spLocks noChangeArrowheads="1"/>
          </p:cNvSpPr>
          <p:nvPr/>
        </p:nvSpPr>
        <p:spPr bwMode="auto">
          <a:xfrm>
            <a:off x="9304653" y="226277"/>
            <a:ext cx="1697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400" b="1" dirty="0">
                <a:latin typeface="微软雅黑" panose="020B0503020204020204" pitchFamily="34" charset="-122"/>
                <a:ea typeface="微软雅黑" panose="020B0503020204020204" pitchFamily="34" charset="-122"/>
              </a:rPr>
              <a:t>胎儿形成</a:t>
            </a:r>
          </a:p>
        </p:txBody>
      </p:sp>
      <p:sp>
        <p:nvSpPr>
          <p:cNvPr id="332809" name="Line 9">
            <a:extLst>
              <a:ext uri="{FF2B5EF4-FFF2-40B4-BE49-F238E27FC236}">
                <a16:creationId xmlns:a16="http://schemas.microsoft.com/office/drawing/2014/main" id="{AC8C6B0C-7BAF-4D18-9CBB-C6EBF1039374}"/>
              </a:ext>
            </a:extLst>
          </p:cNvPr>
          <p:cNvSpPr>
            <a:spLocks noChangeShapeType="1"/>
          </p:cNvSpPr>
          <p:nvPr/>
        </p:nvSpPr>
        <p:spPr bwMode="auto">
          <a:xfrm flipV="1">
            <a:off x="5298522" y="5224464"/>
            <a:ext cx="59848" cy="838087"/>
          </a:xfrm>
          <a:prstGeom prst="line">
            <a:avLst/>
          </a:prstGeom>
          <a:noFill/>
          <a:ln w="571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332810" name="Line 10">
            <a:extLst>
              <a:ext uri="{FF2B5EF4-FFF2-40B4-BE49-F238E27FC236}">
                <a16:creationId xmlns:a16="http://schemas.microsoft.com/office/drawing/2014/main" id="{340FCE70-E667-47AF-84D0-D8783DC08839}"/>
              </a:ext>
            </a:extLst>
          </p:cNvPr>
          <p:cNvSpPr>
            <a:spLocks noChangeShapeType="1"/>
          </p:cNvSpPr>
          <p:nvPr/>
        </p:nvSpPr>
        <p:spPr bwMode="auto">
          <a:xfrm flipV="1">
            <a:off x="5540717" y="3771618"/>
            <a:ext cx="228600" cy="685799"/>
          </a:xfrm>
          <a:prstGeom prst="line">
            <a:avLst/>
          </a:prstGeom>
          <a:noFill/>
          <a:ln w="571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332811" name="Line 11">
            <a:extLst>
              <a:ext uri="{FF2B5EF4-FFF2-40B4-BE49-F238E27FC236}">
                <a16:creationId xmlns:a16="http://schemas.microsoft.com/office/drawing/2014/main" id="{4571B0E3-F0F8-4C83-A078-0F00C8E466C5}"/>
              </a:ext>
            </a:extLst>
          </p:cNvPr>
          <p:cNvSpPr>
            <a:spLocks noChangeShapeType="1"/>
          </p:cNvSpPr>
          <p:nvPr/>
        </p:nvSpPr>
        <p:spPr bwMode="auto">
          <a:xfrm flipV="1">
            <a:off x="6028477" y="2699771"/>
            <a:ext cx="247309" cy="485776"/>
          </a:xfrm>
          <a:prstGeom prst="line">
            <a:avLst/>
          </a:prstGeom>
          <a:noFill/>
          <a:ln w="571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332812" name="Line 12">
            <a:extLst>
              <a:ext uri="{FF2B5EF4-FFF2-40B4-BE49-F238E27FC236}">
                <a16:creationId xmlns:a16="http://schemas.microsoft.com/office/drawing/2014/main" id="{CC5E5162-C04A-41FF-8E9F-4692934BED7A}"/>
              </a:ext>
            </a:extLst>
          </p:cNvPr>
          <p:cNvSpPr>
            <a:spLocks noChangeShapeType="1"/>
          </p:cNvSpPr>
          <p:nvPr/>
        </p:nvSpPr>
        <p:spPr bwMode="auto">
          <a:xfrm flipV="1">
            <a:off x="7753498" y="1391331"/>
            <a:ext cx="287191" cy="719293"/>
          </a:xfrm>
          <a:prstGeom prst="line">
            <a:avLst/>
          </a:prstGeom>
          <a:noFill/>
          <a:ln w="571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332813" name="Line 13">
            <a:extLst>
              <a:ext uri="{FF2B5EF4-FFF2-40B4-BE49-F238E27FC236}">
                <a16:creationId xmlns:a16="http://schemas.microsoft.com/office/drawing/2014/main" id="{BDB57711-9DA3-4E3B-ACB5-6CD7FC848219}"/>
              </a:ext>
            </a:extLst>
          </p:cNvPr>
          <p:cNvSpPr>
            <a:spLocks noChangeShapeType="1"/>
          </p:cNvSpPr>
          <p:nvPr/>
        </p:nvSpPr>
        <p:spPr bwMode="auto">
          <a:xfrm flipV="1">
            <a:off x="8573352" y="514945"/>
            <a:ext cx="623207" cy="396875"/>
          </a:xfrm>
          <a:prstGeom prst="line">
            <a:avLst/>
          </a:prstGeom>
          <a:noFill/>
          <a:ln w="571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微软雅黑" panose="020B0503020204020204" pitchFamily="34" charset="-122"/>
              <a:ea typeface="微软雅黑" panose="020B0503020204020204" pitchFamily="34" charset="-122"/>
            </a:endParaRPr>
          </a:p>
        </p:txBody>
      </p:sp>
      <p:sp>
        <p:nvSpPr>
          <p:cNvPr id="332814" name="Text Box 14">
            <a:extLst>
              <a:ext uri="{FF2B5EF4-FFF2-40B4-BE49-F238E27FC236}">
                <a16:creationId xmlns:a16="http://schemas.microsoft.com/office/drawing/2014/main" id="{729F6DF4-FFED-4DD5-96BF-FD7035C1F955}"/>
              </a:ext>
            </a:extLst>
          </p:cNvPr>
          <p:cNvSpPr txBox="1">
            <a:spLocks noChangeArrowheads="1"/>
          </p:cNvSpPr>
          <p:nvPr/>
        </p:nvSpPr>
        <p:spPr bwMode="auto">
          <a:xfrm>
            <a:off x="6028477" y="4655898"/>
            <a:ext cx="55356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FF"/>
                </a:solidFill>
                <a:latin typeface="微软雅黑" panose="020B0503020204020204" pitchFamily="34" charset="-122"/>
                <a:ea typeface="微软雅黑" panose="020B0503020204020204" pitchFamily="34" charset="-122"/>
              </a:rPr>
              <a:t>在</a:t>
            </a:r>
            <a:r>
              <a:rPr lang="zh-CN" altLang="en-US" sz="2000" b="1" dirty="0">
                <a:solidFill>
                  <a:srgbClr val="FF3300"/>
                </a:solidFill>
                <a:latin typeface="微软雅黑" panose="020B0503020204020204" pitchFamily="34" charset="-122"/>
                <a:ea typeface="微软雅黑" panose="020B0503020204020204" pitchFamily="34" charset="-122"/>
              </a:rPr>
              <a:t>透明带内</a:t>
            </a:r>
            <a:r>
              <a:rPr lang="zh-CN" altLang="en-US" sz="2000" b="1" dirty="0">
                <a:solidFill>
                  <a:srgbClr val="0000FF"/>
                </a:solidFill>
                <a:latin typeface="微软雅黑" panose="020B0503020204020204" pitchFamily="34" charset="-122"/>
                <a:ea typeface="微软雅黑" panose="020B0503020204020204" pitchFamily="34" charset="-122"/>
              </a:rPr>
              <a:t>进行有丝分裂，细胞数量不断增加，但胚胎总体积并不增加，甚至还略有减少</a:t>
            </a:r>
            <a:endParaRPr lang="zh-CN" altLang="en-US" sz="2000" b="1" dirty="0">
              <a:latin typeface="微软雅黑" panose="020B0503020204020204" pitchFamily="34" charset="-122"/>
              <a:ea typeface="微软雅黑" panose="020B0503020204020204" pitchFamily="34" charset="-122"/>
            </a:endParaRPr>
          </a:p>
        </p:txBody>
      </p:sp>
      <p:sp>
        <p:nvSpPr>
          <p:cNvPr id="332815" name="Text Box 15">
            <a:extLst>
              <a:ext uri="{FF2B5EF4-FFF2-40B4-BE49-F238E27FC236}">
                <a16:creationId xmlns:a16="http://schemas.microsoft.com/office/drawing/2014/main" id="{9DE18A37-AF31-4E15-A347-AEBCC6214519}"/>
              </a:ext>
            </a:extLst>
          </p:cNvPr>
          <p:cNvSpPr txBox="1">
            <a:spLocks noChangeArrowheads="1"/>
          </p:cNvSpPr>
          <p:nvPr/>
        </p:nvSpPr>
        <p:spPr bwMode="auto">
          <a:xfrm>
            <a:off x="6523778" y="3264431"/>
            <a:ext cx="514627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0000FF"/>
                </a:solidFill>
                <a:latin typeface="微软雅黑" panose="020B0503020204020204" pitchFamily="34" charset="-122"/>
                <a:ea typeface="微软雅黑" panose="020B0503020204020204" pitchFamily="34" charset="-122"/>
              </a:rPr>
              <a:t>由具有</a:t>
            </a:r>
            <a:r>
              <a:rPr lang="zh-CN" altLang="en-US" sz="2000" b="1" dirty="0">
                <a:solidFill>
                  <a:srgbClr val="FF3300"/>
                </a:solidFill>
                <a:latin typeface="微软雅黑" panose="020B0503020204020204" pitchFamily="34" charset="-122"/>
                <a:ea typeface="微软雅黑" panose="020B0503020204020204" pitchFamily="34" charset="-122"/>
              </a:rPr>
              <a:t>全能性的细胞</a:t>
            </a:r>
            <a:r>
              <a:rPr lang="zh-CN" altLang="en-US" sz="2000" b="1" dirty="0">
                <a:solidFill>
                  <a:srgbClr val="0000FF"/>
                </a:solidFill>
                <a:latin typeface="微软雅黑" panose="020B0503020204020204" pitchFamily="34" charset="-122"/>
                <a:ea typeface="微软雅黑" panose="020B0503020204020204" pitchFamily="34" charset="-122"/>
              </a:rPr>
              <a:t>构成，细胞数在</a:t>
            </a:r>
            <a:r>
              <a:rPr lang="en-US" altLang="zh-CN" sz="2000" b="1" dirty="0">
                <a:solidFill>
                  <a:srgbClr val="FF0000"/>
                </a:solidFill>
                <a:latin typeface="微软雅黑" panose="020B0503020204020204" pitchFamily="34" charset="-122"/>
                <a:ea typeface="微软雅黑" panose="020B0503020204020204" pitchFamily="34" charset="-122"/>
              </a:rPr>
              <a:t>32</a:t>
            </a:r>
            <a:r>
              <a:rPr lang="zh-CN" altLang="en-US" sz="2000" b="1" dirty="0">
                <a:solidFill>
                  <a:srgbClr val="0000FF"/>
                </a:solidFill>
                <a:latin typeface="微软雅黑" panose="020B0503020204020204" pitchFamily="34" charset="-122"/>
                <a:ea typeface="微软雅黑" panose="020B0503020204020204" pitchFamily="34" charset="-122"/>
              </a:rPr>
              <a:t>个左右，排列紧密，形似桑椹</a:t>
            </a:r>
          </a:p>
        </p:txBody>
      </p:sp>
      <p:sp>
        <p:nvSpPr>
          <p:cNvPr id="332816" name="AutoShape 16">
            <a:extLst>
              <a:ext uri="{FF2B5EF4-FFF2-40B4-BE49-F238E27FC236}">
                <a16:creationId xmlns:a16="http://schemas.microsoft.com/office/drawing/2014/main" id="{12C7323F-5225-44AC-BE2D-AA11C01412DA}"/>
              </a:ext>
            </a:extLst>
          </p:cNvPr>
          <p:cNvSpPr>
            <a:spLocks/>
          </p:cNvSpPr>
          <p:nvPr/>
        </p:nvSpPr>
        <p:spPr bwMode="auto">
          <a:xfrm>
            <a:off x="7200900" y="3976688"/>
            <a:ext cx="228600" cy="685800"/>
          </a:xfrm>
          <a:prstGeom prst="leftBrace">
            <a:avLst>
              <a:gd name="adj1" fmla="val 25000"/>
              <a:gd name="adj2" fmla="val 50000"/>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endParaRPr lang="zh-CN" altLang="en-US" sz="2000">
              <a:latin typeface="微软雅黑" panose="020B0503020204020204" pitchFamily="34" charset="-122"/>
              <a:ea typeface="微软雅黑" panose="020B0503020204020204" pitchFamily="34" charset="-122"/>
            </a:endParaRPr>
          </a:p>
        </p:txBody>
      </p:sp>
      <p:sp>
        <p:nvSpPr>
          <p:cNvPr id="332817" name="Text Box 17">
            <a:extLst>
              <a:ext uri="{FF2B5EF4-FFF2-40B4-BE49-F238E27FC236}">
                <a16:creationId xmlns:a16="http://schemas.microsoft.com/office/drawing/2014/main" id="{D30B07B9-2A18-4491-8C0E-5D7F77440BE0}"/>
              </a:ext>
            </a:extLst>
          </p:cNvPr>
          <p:cNvSpPr txBox="1">
            <a:spLocks noChangeArrowheads="1"/>
          </p:cNvSpPr>
          <p:nvPr/>
        </p:nvSpPr>
        <p:spPr bwMode="auto">
          <a:xfrm>
            <a:off x="8244129" y="1976531"/>
            <a:ext cx="3887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solidFill>
                  <a:srgbClr val="0000FF"/>
                </a:solidFill>
                <a:latin typeface="微软雅黑" panose="020B0503020204020204" pitchFamily="34" charset="-122"/>
                <a:ea typeface="微软雅黑" panose="020B0503020204020204" pitchFamily="34" charset="-122"/>
              </a:rPr>
              <a:t>内细胞团：</a:t>
            </a:r>
            <a:r>
              <a:rPr lang="zh-CN" altLang="en-US" sz="2000" b="1" dirty="0">
                <a:solidFill>
                  <a:srgbClr val="FF3300"/>
                </a:solidFill>
                <a:latin typeface="微软雅黑" panose="020B0503020204020204" pitchFamily="34" charset="-122"/>
                <a:ea typeface="微软雅黑" panose="020B0503020204020204" pitchFamily="34" charset="-122"/>
              </a:rPr>
              <a:t>发育成胎儿各组织</a:t>
            </a:r>
          </a:p>
        </p:txBody>
      </p:sp>
      <p:sp>
        <p:nvSpPr>
          <p:cNvPr id="332818" name="Text Box 18">
            <a:extLst>
              <a:ext uri="{FF2B5EF4-FFF2-40B4-BE49-F238E27FC236}">
                <a16:creationId xmlns:a16="http://schemas.microsoft.com/office/drawing/2014/main" id="{D57F355F-216E-42A3-A04E-B136A6ECAF39}"/>
              </a:ext>
            </a:extLst>
          </p:cNvPr>
          <p:cNvSpPr txBox="1">
            <a:spLocks noChangeArrowheads="1"/>
          </p:cNvSpPr>
          <p:nvPr/>
        </p:nvSpPr>
        <p:spPr bwMode="auto">
          <a:xfrm>
            <a:off x="8298109" y="2649738"/>
            <a:ext cx="424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solidFill>
                  <a:srgbClr val="0000FF"/>
                </a:solidFill>
                <a:latin typeface="微软雅黑" panose="020B0503020204020204" pitchFamily="34" charset="-122"/>
                <a:ea typeface="微软雅黑" panose="020B0503020204020204" pitchFamily="34" charset="-122"/>
              </a:rPr>
              <a:t>滋养层细胞：</a:t>
            </a:r>
            <a:r>
              <a:rPr lang="zh-CN" altLang="en-US" sz="2000" b="1" dirty="0">
                <a:solidFill>
                  <a:srgbClr val="FF3300"/>
                </a:solidFill>
                <a:latin typeface="微软雅黑" panose="020B0503020204020204" pitchFamily="34" charset="-122"/>
                <a:ea typeface="微软雅黑" panose="020B0503020204020204" pitchFamily="34" charset="-122"/>
              </a:rPr>
              <a:t>发育成胎膜和胎盘</a:t>
            </a:r>
          </a:p>
        </p:txBody>
      </p:sp>
      <p:sp>
        <p:nvSpPr>
          <p:cNvPr id="332819" name="Text Box 19">
            <a:extLst>
              <a:ext uri="{FF2B5EF4-FFF2-40B4-BE49-F238E27FC236}">
                <a16:creationId xmlns:a16="http://schemas.microsoft.com/office/drawing/2014/main" id="{E6C0D2E5-D5D8-4432-B3E9-4B2B417A557D}"/>
              </a:ext>
            </a:extLst>
          </p:cNvPr>
          <p:cNvSpPr txBox="1">
            <a:spLocks noChangeArrowheads="1"/>
          </p:cNvSpPr>
          <p:nvPr/>
        </p:nvSpPr>
        <p:spPr bwMode="auto">
          <a:xfrm>
            <a:off x="5755428" y="6341334"/>
            <a:ext cx="5029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latin typeface="微软雅黑" panose="020B0503020204020204" pitchFamily="34" charset="-122"/>
                <a:ea typeface="微软雅黑" panose="020B0503020204020204" pitchFamily="34" charset="-122"/>
              </a:rPr>
              <a:t>：</a:t>
            </a:r>
            <a:r>
              <a:rPr lang="zh-CN" altLang="en-US" sz="2000" b="1" dirty="0">
                <a:solidFill>
                  <a:srgbClr val="FF3300"/>
                </a:solidFill>
                <a:latin typeface="微软雅黑" panose="020B0503020204020204" pitchFamily="34" charset="-122"/>
                <a:ea typeface="微软雅黑" panose="020B0503020204020204" pitchFamily="34" charset="-122"/>
              </a:rPr>
              <a:t>在输卵管进行有丝分裂</a:t>
            </a:r>
          </a:p>
        </p:txBody>
      </p:sp>
      <p:sp>
        <p:nvSpPr>
          <p:cNvPr id="48146" name="Text Box 22">
            <a:extLst>
              <a:ext uri="{FF2B5EF4-FFF2-40B4-BE49-F238E27FC236}">
                <a16:creationId xmlns:a16="http://schemas.microsoft.com/office/drawing/2014/main" id="{42A095DD-66E1-466A-988E-BAD05E1C6916}"/>
              </a:ext>
            </a:extLst>
          </p:cNvPr>
          <p:cNvSpPr txBox="1">
            <a:spLocks noChangeArrowheads="1"/>
          </p:cNvSpPr>
          <p:nvPr/>
        </p:nvSpPr>
        <p:spPr bwMode="auto">
          <a:xfrm>
            <a:off x="775835" y="2986089"/>
            <a:ext cx="372834"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lvl1pPr eaLnBrk="0" fontAlgn="base" hangingPunct="0">
              <a:spcBef>
                <a:spcPct val="0"/>
              </a:spcBef>
              <a:spcAft>
                <a:spcPct val="0"/>
              </a:spcAft>
              <a:defRPr sz="4000" b="1">
                <a:latin typeface="微软雅黑" panose="020B0503020204020204" pitchFamily="34" charset="-122"/>
                <a:ea typeface="微软雅黑" panose="020B0503020204020204" pitchFamily="34" charset="-122"/>
                <a:cs typeface="+mj-cs"/>
              </a:defRPr>
            </a:lvl1pPr>
            <a:lvl2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2pPr>
            <a:lvl3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3pPr>
            <a:lvl4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4pPr>
            <a:lvl5pPr eaLnBrk="0" fontAlgn="base" hangingPunct="0">
              <a:spcBef>
                <a:spcPct val="0"/>
              </a:spcBef>
              <a:spcAft>
                <a:spcPct val="0"/>
              </a:spcAft>
              <a:defRPr sz="4000" b="1">
                <a:latin typeface="微软雅黑" panose="020B0503020204020204" pitchFamily="34" charset="-122"/>
                <a:ea typeface="微软雅黑" panose="020B0503020204020204" pitchFamily="34" charset="-122"/>
              </a:defRPr>
            </a:lvl5pPr>
            <a:lvl6pPr marL="457200" fontAlgn="base">
              <a:spcBef>
                <a:spcPct val="0"/>
              </a:spcBef>
              <a:spcAft>
                <a:spcPct val="0"/>
              </a:spcAft>
              <a:defRPr sz="3200">
                <a:solidFill>
                  <a:schemeClr val="bg1"/>
                </a:solidFill>
                <a:latin typeface="Arial" panose="020B0604020202020204" pitchFamily="34" charset="0"/>
              </a:defRPr>
            </a:lvl6pPr>
            <a:lvl7pPr marL="914400" fontAlgn="base">
              <a:spcBef>
                <a:spcPct val="0"/>
              </a:spcBef>
              <a:spcAft>
                <a:spcPct val="0"/>
              </a:spcAft>
              <a:defRPr sz="3200">
                <a:solidFill>
                  <a:schemeClr val="bg1"/>
                </a:solidFill>
                <a:latin typeface="Arial" panose="020B0604020202020204" pitchFamily="34" charset="0"/>
              </a:defRPr>
            </a:lvl7pPr>
            <a:lvl8pPr marL="1371600" fontAlgn="base">
              <a:spcBef>
                <a:spcPct val="0"/>
              </a:spcBef>
              <a:spcAft>
                <a:spcPct val="0"/>
              </a:spcAft>
              <a:defRPr sz="3200">
                <a:solidFill>
                  <a:schemeClr val="bg1"/>
                </a:solidFill>
                <a:latin typeface="Arial" panose="020B0604020202020204" pitchFamily="34" charset="0"/>
              </a:defRPr>
            </a:lvl8pPr>
            <a:lvl9pPr marL="1828800" fontAlgn="base">
              <a:spcBef>
                <a:spcPct val="0"/>
              </a:spcBef>
              <a:spcAft>
                <a:spcPct val="0"/>
              </a:spcAft>
              <a:defRPr sz="3200">
                <a:solidFill>
                  <a:schemeClr val="bg1"/>
                </a:solidFill>
                <a:latin typeface="Arial" panose="020B0604020202020204" pitchFamily="34" charset="0"/>
              </a:defRPr>
            </a:lvl9pPr>
          </a:lstStyle>
          <a:p>
            <a:r>
              <a:rPr lang="zh-CN" altLang="en-US" sz="3600" dirty="0"/>
              <a:t>早期胚胎发育的几个阶段</a:t>
            </a:r>
          </a:p>
        </p:txBody>
      </p:sp>
      <p:sp>
        <p:nvSpPr>
          <p:cNvPr id="332806" name="Text Box 6">
            <a:extLst>
              <a:ext uri="{FF2B5EF4-FFF2-40B4-BE49-F238E27FC236}">
                <a16:creationId xmlns:a16="http://schemas.microsoft.com/office/drawing/2014/main" id="{13F77E3F-9DC9-43FE-8356-BC76E026D4BF}"/>
              </a:ext>
            </a:extLst>
          </p:cNvPr>
          <p:cNvSpPr txBox="1">
            <a:spLocks noChangeArrowheads="1"/>
          </p:cNvSpPr>
          <p:nvPr/>
        </p:nvSpPr>
        <p:spPr bwMode="auto">
          <a:xfrm>
            <a:off x="5160067" y="2193910"/>
            <a:ext cx="29138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囊胚</a:t>
            </a:r>
            <a:r>
              <a:rPr lang="zh-CN" altLang="en-US" sz="2400" b="1" dirty="0">
                <a:latin typeface="微软雅黑" panose="020B0503020204020204" pitchFamily="34" charset="-122"/>
                <a:ea typeface="微软雅黑" panose="020B0503020204020204" pitchFamily="34" charset="-122"/>
              </a:rPr>
              <a:t>（内含囊胚腔）</a:t>
            </a:r>
          </a:p>
        </p:txBody>
      </p:sp>
      <p:sp>
        <p:nvSpPr>
          <p:cNvPr id="332807" name="Text Box 7">
            <a:extLst>
              <a:ext uri="{FF2B5EF4-FFF2-40B4-BE49-F238E27FC236}">
                <a16:creationId xmlns:a16="http://schemas.microsoft.com/office/drawing/2014/main" id="{6343B33E-C740-423B-BB35-17A356E9273B}"/>
              </a:ext>
            </a:extLst>
          </p:cNvPr>
          <p:cNvSpPr txBox="1">
            <a:spLocks noChangeArrowheads="1"/>
          </p:cNvSpPr>
          <p:nvPr/>
        </p:nvSpPr>
        <p:spPr bwMode="auto">
          <a:xfrm>
            <a:off x="7653339" y="934131"/>
            <a:ext cx="32607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原肠胚</a:t>
            </a:r>
            <a:r>
              <a:rPr lang="zh-CN" altLang="en-US" sz="2400" b="1" dirty="0">
                <a:latin typeface="微软雅黑" panose="020B0503020204020204" pitchFamily="34" charset="-122"/>
                <a:ea typeface="微软雅黑" panose="020B0503020204020204" pitchFamily="34" charset="-122"/>
              </a:rPr>
              <a:t>（内含原肠腔）</a:t>
            </a:r>
          </a:p>
        </p:txBody>
      </p:sp>
      <p:sp>
        <p:nvSpPr>
          <p:cNvPr id="2" name="右大括号 1">
            <a:extLst>
              <a:ext uri="{FF2B5EF4-FFF2-40B4-BE49-F238E27FC236}">
                <a16:creationId xmlns:a16="http://schemas.microsoft.com/office/drawing/2014/main" id="{7B992474-6F50-4E72-976C-36A14D94DB10}"/>
              </a:ext>
            </a:extLst>
          </p:cNvPr>
          <p:cNvSpPr/>
          <p:nvPr/>
        </p:nvSpPr>
        <p:spPr>
          <a:xfrm>
            <a:off x="4448800" y="3772980"/>
            <a:ext cx="326912" cy="2151946"/>
          </a:xfrm>
          <a:prstGeom prst="rightBrace">
            <a:avLst>
              <a:gd name="adj1" fmla="val 32826"/>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 name="左大括号 2"/>
          <p:cNvSpPr/>
          <p:nvPr/>
        </p:nvSpPr>
        <p:spPr>
          <a:xfrm>
            <a:off x="8051934" y="2046824"/>
            <a:ext cx="246175" cy="912349"/>
          </a:xfrm>
          <a:prstGeom prst="leftBrace">
            <a:avLst>
              <a:gd name="adj1" fmla="val 53254"/>
              <a:gd name="adj2"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32803"/>
                                        </p:tgtEl>
                                        <p:attrNameLst>
                                          <p:attrName>style.visibility</p:attrName>
                                        </p:attrNameLst>
                                      </p:cBhvr>
                                      <p:to>
                                        <p:strVal val="visible"/>
                                      </p:to>
                                    </p:set>
                                    <p:animEffect transition="in" filter="wipe(up)">
                                      <p:cBhvr>
                                        <p:cTn id="7" dur="500"/>
                                        <p:tgtEl>
                                          <p:spTgt spid="3328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2819"/>
                                        </p:tgtEl>
                                        <p:attrNameLst>
                                          <p:attrName>style.visibility</p:attrName>
                                        </p:attrNameLst>
                                      </p:cBhvr>
                                      <p:to>
                                        <p:strVal val="visible"/>
                                      </p:to>
                                    </p:set>
                                    <p:animEffect transition="in" filter="wipe(left)">
                                      <p:cBhvr>
                                        <p:cTn id="12" dur="500"/>
                                        <p:tgtEl>
                                          <p:spTgt spid="3328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32809"/>
                                        </p:tgtEl>
                                        <p:attrNameLst>
                                          <p:attrName>style.visibility</p:attrName>
                                        </p:attrNameLst>
                                      </p:cBhvr>
                                      <p:to>
                                        <p:strVal val="visible"/>
                                      </p:to>
                                    </p:set>
                                    <p:animEffect transition="in" filter="wipe(up)">
                                      <p:cBhvr>
                                        <p:cTn id="17" dur="500"/>
                                        <p:tgtEl>
                                          <p:spTgt spid="33280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par>
                          <p:cTn id="21" fill="hold">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332804"/>
                                        </p:tgtEl>
                                        <p:attrNameLst>
                                          <p:attrName>style.visibility</p:attrName>
                                        </p:attrNameLst>
                                      </p:cBhvr>
                                      <p:to>
                                        <p:strVal val="visible"/>
                                      </p:to>
                                    </p:set>
                                    <p:animEffect transition="in" filter="wipe(up)">
                                      <p:cBhvr>
                                        <p:cTn id="24" dur="500"/>
                                        <p:tgtEl>
                                          <p:spTgt spid="33280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32814"/>
                                        </p:tgtEl>
                                        <p:attrNameLst>
                                          <p:attrName>style.visibility</p:attrName>
                                        </p:attrNameLst>
                                      </p:cBhvr>
                                      <p:to>
                                        <p:strVal val="visible"/>
                                      </p:to>
                                    </p:set>
                                    <p:animEffect transition="in" filter="wipe(left)">
                                      <p:cBhvr>
                                        <p:cTn id="29" dur="500"/>
                                        <p:tgtEl>
                                          <p:spTgt spid="33281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1" fill="hold" nodeType="clickEffect">
                                  <p:stCondLst>
                                    <p:cond delay="0"/>
                                  </p:stCondLst>
                                  <p:childTnLst>
                                    <p:set>
                                      <p:cBhvr>
                                        <p:cTn id="33" dur="1" fill="hold">
                                          <p:stCondLst>
                                            <p:cond delay="0"/>
                                          </p:stCondLst>
                                        </p:cTn>
                                        <p:tgtEl>
                                          <p:spTgt spid="332810"/>
                                        </p:tgtEl>
                                        <p:attrNameLst>
                                          <p:attrName>style.visibility</p:attrName>
                                        </p:attrNameLst>
                                      </p:cBhvr>
                                      <p:to>
                                        <p:strVal val="visible"/>
                                      </p:to>
                                    </p:set>
                                    <p:animEffect transition="in" filter="wipe(up)">
                                      <p:cBhvr>
                                        <p:cTn id="34" dur="500"/>
                                        <p:tgtEl>
                                          <p:spTgt spid="332810"/>
                                        </p:tgtEl>
                                      </p:cBhvr>
                                    </p:animEffect>
                                  </p:childTnLst>
                                </p:cTn>
                              </p:par>
                            </p:childTnLst>
                          </p:cTn>
                        </p:par>
                        <p:par>
                          <p:cTn id="35" fill="hold" nodeType="withGroup">
                            <p:stCondLst>
                              <p:cond delay="500"/>
                            </p:stCondLst>
                            <p:childTnLst>
                              <p:par>
                                <p:cTn id="36" presetID="22" presetClass="entr" presetSubtype="1" fill="hold" grpId="0" nodeType="afterEffect">
                                  <p:stCondLst>
                                    <p:cond delay="0"/>
                                  </p:stCondLst>
                                  <p:childTnLst>
                                    <p:set>
                                      <p:cBhvr>
                                        <p:cTn id="37" dur="1" fill="hold">
                                          <p:stCondLst>
                                            <p:cond delay="0"/>
                                          </p:stCondLst>
                                        </p:cTn>
                                        <p:tgtEl>
                                          <p:spTgt spid="332805"/>
                                        </p:tgtEl>
                                        <p:attrNameLst>
                                          <p:attrName>style.visibility</p:attrName>
                                        </p:attrNameLst>
                                      </p:cBhvr>
                                      <p:to>
                                        <p:strVal val="visible"/>
                                      </p:to>
                                    </p:set>
                                    <p:animEffect transition="in" filter="wipe(up)">
                                      <p:cBhvr>
                                        <p:cTn id="38" dur="500"/>
                                        <p:tgtEl>
                                          <p:spTgt spid="33280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32815"/>
                                        </p:tgtEl>
                                        <p:attrNameLst>
                                          <p:attrName>style.visibility</p:attrName>
                                        </p:attrNameLst>
                                      </p:cBhvr>
                                      <p:to>
                                        <p:strVal val="visible"/>
                                      </p:to>
                                    </p:set>
                                    <p:animEffect transition="in" filter="wipe(left)">
                                      <p:cBhvr>
                                        <p:cTn id="43" dur="500"/>
                                        <p:tgtEl>
                                          <p:spTgt spid="33281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1" fill="hold" nodeType="clickEffect">
                                  <p:stCondLst>
                                    <p:cond delay="0"/>
                                  </p:stCondLst>
                                  <p:childTnLst>
                                    <p:set>
                                      <p:cBhvr>
                                        <p:cTn id="47" dur="1" fill="hold">
                                          <p:stCondLst>
                                            <p:cond delay="0"/>
                                          </p:stCondLst>
                                        </p:cTn>
                                        <p:tgtEl>
                                          <p:spTgt spid="332811"/>
                                        </p:tgtEl>
                                        <p:attrNameLst>
                                          <p:attrName>style.visibility</p:attrName>
                                        </p:attrNameLst>
                                      </p:cBhvr>
                                      <p:to>
                                        <p:strVal val="visible"/>
                                      </p:to>
                                    </p:set>
                                    <p:animEffect transition="in" filter="wipe(up)">
                                      <p:cBhvr>
                                        <p:cTn id="48" dur="500"/>
                                        <p:tgtEl>
                                          <p:spTgt spid="332811"/>
                                        </p:tgtEl>
                                      </p:cBhvr>
                                    </p:animEffect>
                                  </p:childTnLst>
                                </p:cTn>
                              </p:par>
                            </p:childTnLst>
                          </p:cTn>
                        </p:par>
                        <p:par>
                          <p:cTn id="49" fill="hold" nodeType="withGroup">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332806"/>
                                        </p:tgtEl>
                                        <p:attrNameLst>
                                          <p:attrName>style.visibility</p:attrName>
                                        </p:attrNameLst>
                                      </p:cBhvr>
                                      <p:to>
                                        <p:strVal val="visible"/>
                                      </p:to>
                                    </p:set>
                                    <p:animEffect transition="in" filter="wipe(up)">
                                      <p:cBhvr>
                                        <p:cTn id="52" dur="500"/>
                                        <p:tgtEl>
                                          <p:spTgt spid="33280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332817"/>
                                        </p:tgtEl>
                                        <p:attrNameLst>
                                          <p:attrName>style.visibility</p:attrName>
                                        </p:attrNameLst>
                                      </p:cBhvr>
                                      <p:to>
                                        <p:strVal val="visible"/>
                                      </p:to>
                                    </p:set>
                                    <p:animEffect transition="in" filter="wipe(left)">
                                      <p:cBhvr>
                                        <p:cTn id="61" dur="500"/>
                                        <p:tgtEl>
                                          <p:spTgt spid="33281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32818"/>
                                        </p:tgtEl>
                                        <p:attrNameLst>
                                          <p:attrName>style.visibility</p:attrName>
                                        </p:attrNameLst>
                                      </p:cBhvr>
                                      <p:to>
                                        <p:strVal val="visible"/>
                                      </p:to>
                                    </p:set>
                                    <p:animEffect transition="in" filter="wipe(left)">
                                      <p:cBhvr>
                                        <p:cTn id="66" dur="500"/>
                                        <p:tgtEl>
                                          <p:spTgt spid="33281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1" fill="hold" nodeType="clickEffect">
                                  <p:stCondLst>
                                    <p:cond delay="0"/>
                                  </p:stCondLst>
                                  <p:childTnLst>
                                    <p:set>
                                      <p:cBhvr>
                                        <p:cTn id="70" dur="1" fill="hold">
                                          <p:stCondLst>
                                            <p:cond delay="0"/>
                                          </p:stCondLst>
                                        </p:cTn>
                                        <p:tgtEl>
                                          <p:spTgt spid="332812"/>
                                        </p:tgtEl>
                                        <p:attrNameLst>
                                          <p:attrName>style.visibility</p:attrName>
                                        </p:attrNameLst>
                                      </p:cBhvr>
                                      <p:to>
                                        <p:strVal val="visible"/>
                                      </p:to>
                                    </p:set>
                                    <p:animEffect transition="in" filter="wipe(up)">
                                      <p:cBhvr>
                                        <p:cTn id="71" dur="500"/>
                                        <p:tgtEl>
                                          <p:spTgt spid="332812"/>
                                        </p:tgtEl>
                                      </p:cBhvr>
                                    </p:animEffect>
                                  </p:childTnLst>
                                </p:cTn>
                              </p:par>
                            </p:childTnLst>
                          </p:cTn>
                        </p:par>
                        <p:par>
                          <p:cTn id="72" fill="hold" nodeType="withGroup">
                            <p:stCondLst>
                              <p:cond delay="500"/>
                            </p:stCondLst>
                            <p:childTnLst>
                              <p:par>
                                <p:cTn id="73" presetID="22" presetClass="entr" presetSubtype="1" fill="hold" grpId="0" nodeType="afterEffect">
                                  <p:stCondLst>
                                    <p:cond delay="0"/>
                                  </p:stCondLst>
                                  <p:childTnLst>
                                    <p:set>
                                      <p:cBhvr>
                                        <p:cTn id="74" dur="1" fill="hold">
                                          <p:stCondLst>
                                            <p:cond delay="0"/>
                                          </p:stCondLst>
                                        </p:cTn>
                                        <p:tgtEl>
                                          <p:spTgt spid="332807"/>
                                        </p:tgtEl>
                                        <p:attrNameLst>
                                          <p:attrName>style.visibility</p:attrName>
                                        </p:attrNameLst>
                                      </p:cBhvr>
                                      <p:to>
                                        <p:strVal val="visible"/>
                                      </p:to>
                                    </p:set>
                                    <p:animEffect transition="in" filter="wipe(up)">
                                      <p:cBhvr>
                                        <p:cTn id="75" dur="500"/>
                                        <p:tgtEl>
                                          <p:spTgt spid="332807"/>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1" fill="hold" nodeType="clickEffect">
                                  <p:stCondLst>
                                    <p:cond delay="0"/>
                                  </p:stCondLst>
                                  <p:childTnLst>
                                    <p:set>
                                      <p:cBhvr>
                                        <p:cTn id="79" dur="1" fill="hold">
                                          <p:stCondLst>
                                            <p:cond delay="0"/>
                                          </p:stCondLst>
                                        </p:cTn>
                                        <p:tgtEl>
                                          <p:spTgt spid="332813"/>
                                        </p:tgtEl>
                                        <p:attrNameLst>
                                          <p:attrName>style.visibility</p:attrName>
                                        </p:attrNameLst>
                                      </p:cBhvr>
                                      <p:to>
                                        <p:strVal val="visible"/>
                                      </p:to>
                                    </p:set>
                                    <p:animEffect transition="in" filter="wipe(up)">
                                      <p:cBhvr>
                                        <p:cTn id="80" dur="500"/>
                                        <p:tgtEl>
                                          <p:spTgt spid="332813"/>
                                        </p:tgtEl>
                                      </p:cBhvr>
                                    </p:animEffect>
                                  </p:childTnLst>
                                </p:cTn>
                              </p:par>
                            </p:childTnLst>
                          </p:cTn>
                        </p:par>
                        <p:par>
                          <p:cTn id="81" fill="hold" nodeType="withGroup">
                            <p:stCondLst>
                              <p:cond delay="500"/>
                            </p:stCondLst>
                            <p:childTnLst>
                              <p:par>
                                <p:cTn id="82" presetID="22" presetClass="entr" presetSubtype="1" fill="hold" grpId="0" nodeType="afterEffect">
                                  <p:stCondLst>
                                    <p:cond delay="0"/>
                                  </p:stCondLst>
                                  <p:childTnLst>
                                    <p:set>
                                      <p:cBhvr>
                                        <p:cTn id="83" dur="1" fill="hold">
                                          <p:stCondLst>
                                            <p:cond delay="0"/>
                                          </p:stCondLst>
                                        </p:cTn>
                                        <p:tgtEl>
                                          <p:spTgt spid="332808"/>
                                        </p:tgtEl>
                                        <p:attrNameLst>
                                          <p:attrName>style.visibility</p:attrName>
                                        </p:attrNameLst>
                                      </p:cBhvr>
                                      <p:to>
                                        <p:strVal val="visible"/>
                                      </p:to>
                                    </p:set>
                                    <p:animEffect transition="in" filter="wipe(up)">
                                      <p:cBhvr>
                                        <p:cTn id="84" dur="500"/>
                                        <p:tgtEl>
                                          <p:spTgt spid="332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3" grpId="0" autoUpdateAnimBg="0"/>
      <p:bldP spid="332804" grpId="0" autoUpdateAnimBg="0"/>
      <p:bldP spid="332805" grpId="0" autoUpdateAnimBg="0"/>
      <p:bldP spid="332808" grpId="0" autoUpdateAnimBg="0"/>
      <p:bldP spid="332814" grpId="0" autoUpdateAnimBg="0"/>
      <p:bldP spid="332815" grpId="0" autoUpdateAnimBg="0"/>
      <p:bldP spid="332817" grpId="0" autoUpdateAnimBg="0"/>
      <p:bldP spid="332818" grpId="0" autoUpdateAnimBg="0"/>
      <p:bldP spid="332819" grpId="0" autoUpdateAnimBg="0"/>
      <p:bldP spid="332806" grpId="0" autoUpdateAnimBg="0"/>
      <p:bldP spid="332807" grpId="0" autoUpdateAnimBg="0"/>
      <p:bldP spid="2"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6" descr="47_16HumanEmbryonDevel_1-U">
            <a:extLst>
              <a:ext uri="{FF2B5EF4-FFF2-40B4-BE49-F238E27FC236}">
                <a16:creationId xmlns:a16="http://schemas.microsoft.com/office/drawing/2014/main" id="{C14D7D3F-8F98-4760-9EE6-CEC4D798C6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001"/>
          <a:stretch/>
        </p:blipFill>
        <p:spPr bwMode="auto">
          <a:xfrm>
            <a:off x="2211162" y="1660526"/>
            <a:ext cx="8450263" cy="3564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8">
            <a:extLst>
              <a:ext uri="{FF2B5EF4-FFF2-40B4-BE49-F238E27FC236}">
                <a16:creationId xmlns:a16="http://schemas.microsoft.com/office/drawing/2014/main" id="{ACF298C3-DD3D-4CE4-BE24-3DF9EBC0813C}"/>
              </a:ext>
            </a:extLst>
          </p:cNvPr>
          <p:cNvSpPr txBox="1">
            <a:spLocks noChangeArrowheads="1"/>
          </p:cNvSpPr>
          <p:nvPr/>
        </p:nvSpPr>
        <p:spPr bwMode="auto">
          <a:xfrm>
            <a:off x="8591324" y="4424363"/>
            <a:ext cx="17256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囊胚</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3796" name="Text Box 9">
            <a:extLst>
              <a:ext uri="{FF2B5EF4-FFF2-40B4-BE49-F238E27FC236}">
                <a16:creationId xmlns:a16="http://schemas.microsoft.com/office/drawing/2014/main" id="{B7E75804-3146-45F5-B47B-C7894F2EBFC2}"/>
              </a:ext>
            </a:extLst>
          </p:cNvPr>
          <p:cNvSpPr txBox="1">
            <a:spLocks noChangeArrowheads="1"/>
          </p:cNvSpPr>
          <p:nvPr/>
        </p:nvSpPr>
        <p:spPr bwMode="auto">
          <a:xfrm>
            <a:off x="8578624" y="3668713"/>
            <a:ext cx="16621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滋养层细胞</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3797" name="Text Box 10">
            <a:extLst>
              <a:ext uri="{FF2B5EF4-FFF2-40B4-BE49-F238E27FC236}">
                <a16:creationId xmlns:a16="http://schemas.microsoft.com/office/drawing/2014/main" id="{32B668D6-EC7E-4AF6-92BE-64ED9893B722}"/>
              </a:ext>
            </a:extLst>
          </p:cNvPr>
          <p:cNvSpPr txBox="1">
            <a:spLocks noChangeArrowheads="1"/>
          </p:cNvSpPr>
          <p:nvPr/>
        </p:nvSpPr>
        <p:spPr bwMode="auto">
          <a:xfrm>
            <a:off x="3181124" y="3063875"/>
            <a:ext cx="969962"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子宫</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3798" name="Text Box 11">
            <a:extLst>
              <a:ext uri="{FF2B5EF4-FFF2-40B4-BE49-F238E27FC236}">
                <a16:creationId xmlns:a16="http://schemas.microsoft.com/office/drawing/2014/main" id="{D8CBFD04-D1A1-4E67-AC8C-5A786442649B}"/>
              </a:ext>
            </a:extLst>
          </p:cNvPr>
          <p:cNvSpPr txBox="1">
            <a:spLocks noChangeArrowheads="1"/>
          </p:cNvSpPr>
          <p:nvPr/>
        </p:nvSpPr>
        <p:spPr bwMode="auto">
          <a:xfrm>
            <a:off x="8584974" y="1833564"/>
            <a:ext cx="2049462"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子宫内膜上皮</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3799" name="Line 12">
            <a:extLst>
              <a:ext uri="{FF2B5EF4-FFF2-40B4-BE49-F238E27FC236}">
                <a16:creationId xmlns:a16="http://schemas.microsoft.com/office/drawing/2014/main" id="{20E2789E-D2EA-4CCB-B4DB-89D67F0CFD1C}"/>
              </a:ext>
            </a:extLst>
          </p:cNvPr>
          <p:cNvSpPr>
            <a:spLocks noChangeShapeType="1"/>
          </p:cNvSpPr>
          <p:nvPr/>
        </p:nvSpPr>
        <p:spPr bwMode="auto">
          <a:xfrm flipV="1">
            <a:off x="3503386" y="2724150"/>
            <a:ext cx="336550" cy="3619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0" name="Line 13">
            <a:extLst>
              <a:ext uri="{FF2B5EF4-FFF2-40B4-BE49-F238E27FC236}">
                <a16:creationId xmlns:a16="http://schemas.microsoft.com/office/drawing/2014/main" id="{1402A4B7-3553-4B39-90AF-BD8B577FBE47}"/>
              </a:ext>
            </a:extLst>
          </p:cNvPr>
          <p:cNvSpPr>
            <a:spLocks noChangeShapeType="1"/>
          </p:cNvSpPr>
          <p:nvPr/>
        </p:nvSpPr>
        <p:spPr bwMode="auto">
          <a:xfrm flipV="1">
            <a:off x="5929086" y="1974850"/>
            <a:ext cx="2578100" cy="393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1" name="Line 14">
            <a:extLst>
              <a:ext uri="{FF2B5EF4-FFF2-40B4-BE49-F238E27FC236}">
                <a16:creationId xmlns:a16="http://schemas.microsoft.com/office/drawing/2014/main" id="{E751C169-4725-4BC7-B1B2-10328C362F94}"/>
              </a:ext>
            </a:extLst>
          </p:cNvPr>
          <p:cNvSpPr>
            <a:spLocks noChangeShapeType="1"/>
          </p:cNvSpPr>
          <p:nvPr/>
        </p:nvSpPr>
        <p:spPr bwMode="auto">
          <a:xfrm>
            <a:off x="7427686" y="4241800"/>
            <a:ext cx="1104900" cy="330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2" name="Line 15">
            <a:extLst>
              <a:ext uri="{FF2B5EF4-FFF2-40B4-BE49-F238E27FC236}">
                <a16:creationId xmlns:a16="http://schemas.microsoft.com/office/drawing/2014/main" id="{B69415C3-EAE4-4B09-89FB-0EA7422ED8B2}"/>
              </a:ext>
            </a:extLst>
          </p:cNvPr>
          <p:cNvSpPr>
            <a:spLocks noChangeShapeType="1"/>
          </p:cNvSpPr>
          <p:nvPr/>
        </p:nvSpPr>
        <p:spPr bwMode="auto">
          <a:xfrm flipV="1">
            <a:off x="6652986" y="3251200"/>
            <a:ext cx="1866900" cy="279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3" name="Text Box 16">
            <a:extLst>
              <a:ext uri="{FF2B5EF4-FFF2-40B4-BE49-F238E27FC236}">
                <a16:creationId xmlns:a16="http://schemas.microsoft.com/office/drawing/2014/main" id="{F70B27DB-2F84-4B0B-877B-36845F06E2CA}"/>
              </a:ext>
            </a:extLst>
          </p:cNvPr>
          <p:cNvSpPr txBox="1">
            <a:spLocks noChangeArrowheads="1"/>
          </p:cNvSpPr>
          <p:nvPr/>
        </p:nvSpPr>
        <p:spPr bwMode="auto">
          <a:xfrm>
            <a:off x="8597674" y="3059113"/>
            <a:ext cx="2214562"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kumimoji="0" lang="zh-CN" altLang="en-US">
                <a:latin typeface="黑体" panose="02010609060101010101" pitchFamily="49" charset="-122"/>
                <a:ea typeface="黑体" panose="02010609060101010101" pitchFamily="49" charset="-122"/>
                <a:sym typeface="Symbol" panose="05050102010706020507" pitchFamily="18" charset="2"/>
              </a:rPr>
              <a:t>内层细胞团</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3804" name="Line 17">
            <a:extLst>
              <a:ext uri="{FF2B5EF4-FFF2-40B4-BE49-F238E27FC236}">
                <a16:creationId xmlns:a16="http://schemas.microsoft.com/office/drawing/2014/main" id="{F2AA91DE-034C-40E7-88B6-57B2EC392FDC}"/>
              </a:ext>
            </a:extLst>
          </p:cNvPr>
          <p:cNvSpPr>
            <a:spLocks noChangeShapeType="1"/>
          </p:cNvSpPr>
          <p:nvPr/>
        </p:nvSpPr>
        <p:spPr bwMode="auto">
          <a:xfrm>
            <a:off x="7821386" y="3822700"/>
            <a:ext cx="685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805" name="标题 1">
            <a:extLst>
              <a:ext uri="{FF2B5EF4-FFF2-40B4-BE49-F238E27FC236}">
                <a16:creationId xmlns:a16="http://schemas.microsoft.com/office/drawing/2014/main" id="{7E6E1ECA-E1B7-4D0D-8097-003C6DB2DD67}"/>
              </a:ext>
            </a:extLst>
          </p:cNvPr>
          <p:cNvSpPr>
            <a:spLocks noGrp="1" noChangeArrowheads="1"/>
          </p:cNvSpPr>
          <p:nvPr>
            <p:ph type="title"/>
          </p:nvPr>
        </p:nvSpPr>
        <p:spPr>
          <a:xfrm>
            <a:off x="1130300" y="379413"/>
            <a:ext cx="10363200" cy="508000"/>
          </a:xfrm>
        </p:spPr>
        <p:txBody>
          <a:bodyPr/>
          <a:lstStyle/>
          <a:p>
            <a:pPr algn="ctr"/>
            <a:r>
              <a:rPr lang="zh-CN" altLang="en-US" sz="3600" dirty="0">
                <a:latin typeface="Times New Roman" panose="02020603050405020304" pitchFamily="18" charset="0"/>
                <a:cs typeface="Times New Roman" panose="02020603050405020304" pitchFamily="18" charset="0"/>
              </a:rPr>
              <a:t>人类胚胎的早期发育（第</a:t>
            </a:r>
            <a:r>
              <a:rPr lang="en-US" altLang="zh-CN" sz="3600" dirty="0">
                <a:latin typeface="Times New Roman" panose="02020603050405020304" pitchFamily="18" charset="0"/>
                <a:cs typeface="Times New Roman" panose="02020603050405020304" pitchFamily="18" charset="0"/>
              </a:rPr>
              <a:t>6</a:t>
            </a:r>
            <a:r>
              <a:rPr lang="zh-CN" altLang="en-US" sz="3600" dirty="0">
                <a:latin typeface="Times New Roman" panose="02020603050405020304" pitchFamily="18" charset="0"/>
                <a:cs typeface="Times New Roman" panose="02020603050405020304" pitchFamily="18" charset="0"/>
              </a:rPr>
              <a:t>天囊胚附着子宫壁上）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4" descr="47_16HumanEmbryonDevel_2-U">
            <a:extLst>
              <a:ext uri="{FF2B5EF4-FFF2-40B4-BE49-F238E27FC236}">
                <a16:creationId xmlns:a16="http://schemas.microsoft.com/office/drawing/2014/main" id="{4CE023C8-F94D-4949-977F-B547F2F96E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941"/>
          <a:stretch/>
        </p:blipFill>
        <p:spPr bwMode="auto">
          <a:xfrm>
            <a:off x="2419805" y="1722440"/>
            <a:ext cx="8018463" cy="3742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16">
            <a:extLst>
              <a:ext uri="{FF2B5EF4-FFF2-40B4-BE49-F238E27FC236}">
                <a16:creationId xmlns:a16="http://schemas.microsoft.com/office/drawing/2014/main" id="{F141C558-EF59-453F-B6DF-3CBD67B2013B}"/>
              </a:ext>
            </a:extLst>
          </p:cNvPr>
          <p:cNvSpPr txBox="1">
            <a:spLocks noChangeArrowheads="1"/>
          </p:cNvSpPr>
          <p:nvPr/>
        </p:nvSpPr>
        <p:spPr bwMode="auto">
          <a:xfrm>
            <a:off x="8793617" y="4589463"/>
            <a:ext cx="17256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胚胎滋养层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5844" name="Text Box 17">
            <a:extLst>
              <a:ext uri="{FF2B5EF4-FFF2-40B4-BE49-F238E27FC236}">
                <a16:creationId xmlns:a16="http://schemas.microsoft.com/office/drawing/2014/main" id="{11C076B3-8B5E-4982-9AB8-34F0C7DCE858}"/>
              </a:ext>
            </a:extLst>
          </p:cNvPr>
          <p:cNvSpPr txBox="1">
            <a:spLocks noChangeArrowheads="1"/>
          </p:cNvSpPr>
          <p:nvPr/>
        </p:nvSpPr>
        <p:spPr bwMode="auto">
          <a:xfrm>
            <a:off x="8812667" y="3960813"/>
            <a:ext cx="16621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内胚层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5845" name="Text Box 18">
            <a:extLst>
              <a:ext uri="{FF2B5EF4-FFF2-40B4-BE49-F238E27FC236}">
                <a16:creationId xmlns:a16="http://schemas.microsoft.com/office/drawing/2014/main" id="{3CE025E5-4F2E-4CAD-A6E3-4FF3744BEDDA}"/>
              </a:ext>
            </a:extLst>
          </p:cNvPr>
          <p:cNvSpPr txBox="1">
            <a:spLocks noChangeArrowheads="1"/>
          </p:cNvSpPr>
          <p:nvPr/>
        </p:nvSpPr>
        <p:spPr bwMode="auto">
          <a:xfrm>
            <a:off x="2811917" y="2862263"/>
            <a:ext cx="1020762"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母体血管</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5846" name="Text Box 19">
            <a:extLst>
              <a:ext uri="{FF2B5EF4-FFF2-40B4-BE49-F238E27FC236}">
                <a16:creationId xmlns:a16="http://schemas.microsoft.com/office/drawing/2014/main" id="{834F9646-3972-473B-BF1A-3A97F8BF0C31}"/>
              </a:ext>
            </a:extLst>
          </p:cNvPr>
          <p:cNvSpPr txBox="1">
            <a:spLocks noChangeArrowheads="1"/>
          </p:cNvSpPr>
          <p:nvPr/>
        </p:nvSpPr>
        <p:spPr bwMode="auto">
          <a:xfrm>
            <a:off x="8799967" y="1935164"/>
            <a:ext cx="1960562"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扩大的滋养层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5847" name="Line 20">
            <a:extLst>
              <a:ext uri="{FF2B5EF4-FFF2-40B4-BE49-F238E27FC236}">
                <a16:creationId xmlns:a16="http://schemas.microsoft.com/office/drawing/2014/main" id="{0522B196-1ADC-4D52-8F38-1318D2FD7354}"/>
              </a:ext>
            </a:extLst>
          </p:cNvPr>
          <p:cNvSpPr>
            <a:spLocks noChangeShapeType="1"/>
          </p:cNvSpPr>
          <p:nvPr/>
        </p:nvSpPr>
        <p:spPr bwMode="auto">
          <a:xfrm flipV="1">
            <a:off x="3966029" y="2495550"/>
            <a:ext cx="501650" cy="3619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848" name="Line 21">
            <a:extLst>
              <a:ext uri="{FF2B5EF4-FFF2-40B4-BE49-F238E27FC236}">
                <a16:creationId xmlns:a16="http://schemas.microsoft.com/office/drawing/2014/main" id="{40A00525-8B2B-474B-B2A7-E22EF1F2BA55}"/>
              </a:ext>
            </a:extLst>
          </p:cNvPr>
          <p:cNvSpPr>
            <a:spLocks noChangeShapeType="1"/>
          </p:cNvSpPr>
          <p:nvPr/>
        </p:nvSpPr>
        <p:spPr bwMode="auto">
          <a:xfrm flipV="1">
            <a:off x="5807529" y="2063750"/>
            <a:ext cx="2927350" cy="685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849" name="Line 22">
            <a:extLst>
              <a:ext uri="{FF2B5EF4-FFF2-40B4-BE49-F238E27FC236}">
                <a16:creationId xmlns:a16="http://schemas.microsoft.com/office/drawing/2014/main" id="{ACCB91B5-C896-4DB6-9AFB-21646275F86C}"/>
              </a:ext>
            </a:extLst>
          </p:cNvPr>
          <p:cNvSpPr>
            <a:spLocks noChangeShapeType="1"/>
          </p:cNvSpPr>
          <p:nvPr/>
        </p:nvSpPr>
        <p:spPr bwMode="auto">
          <a:xfrm>
            <a:off x="6677479" y="4375150"/>
            <a:ext cx="2038350" cy="374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850" name="Line 23">
            <a:extLst>
              <a:ext uri="{FF2B5EF4-FFF2-40B4-BE49-F238E27FC236}">
                <a16:creationId xmlns:a16="http://schemas.microsoft.com/office/drawing/2014/main" id="{D6DB06BE-2F8B-4FFC-9263-11E7342670DE}"/>
              </a:ext>
            </a:extLst>
          </p:cNvPr>
          <p:cNvSpPr>
            <a:spLocks noChangeShapeType="1"/>
          </p:cNvSpPr>
          <p:nvPr/>
        </p:nvSpPr>
        <p:spPr bwMode="auto">
          <a:xfrm>
            <a:off x="5620205" y="3340100"/>
            <a:ext cx="3095625" cy="133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851" name="Text Box 24">
            <a:extLst>
              <a:ext uri="{FF2B5EF4-FFF2-40B4-BE49-F238E27FC236}">
                <a16:creationId xmlns:a16="http://schemas.microsoft.com/office/drawing/2014/main" id="{7A40581F-3D8B-4610-86EF-767DE5183E85}"/>
              </a:ext>
            </a:extLst>
          </p:cNvPr>
          <p:cNvSpPr txBox="1">
            <a:spLocks noChangeArrowheads="1"/>
          </p:cNvSpPr>
          <p:nvPr/>
        </p:nvSpPr>
        <p:spPr bwMode="auto">
          <a:xfrm>
            <a:off x="8787267" y="3306763"/>
            <a:ext cx="1389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kumimoji="0" lang="zh-CN" altLang="en-US">
                <a:latin typeface="黑体" panose="02010609060101010101" pitchFamily="49" charset="-122"/>
                <a:ea typeface="黑体" panose="02010609060101010101" pitchFamily="49" charset="-122"/>
                <a:sym typeface="Symbol" panose="05050102010706020507" pitchFamily="18" charset="2"/>
              </a:rPr>
              <a:t>外胚层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5852" name="Line 25">
            <a:extLst>
              <a:ext uri="{FF2B5EF4-FFF2-40B4-BE49-F238E27FC236}">
                <a16:creationId xmlns:a16="http://schemas.microsoft.com/office/drawing/2014/main" id="{7DA7A52A-701B-4C16-9E81-F248220738B5}"/>
              </a:ext>
            </a:extLst>
          </p:cNvPr>
          <p:cNvSpPr>
            <a:spLocks noChangeShapeType="1"/>
          </p:cNvSpPr>
          <p:nvPr/>
        </p:nvSpPr>
        <p:spPr bwMode="auto">
          <a:xfrm>
            <a:off x="5959929" y="3841750"/>
            <a:ext cx="2762250" cy="247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853" name="标题 1">
            <a:extLst>
              <a:ext uri="{FF2B5EF4-FFF2-40B4-BE49-F238E27FC236}">
                <a16:creationId xmlns:a16="http://schemas.microsoft.com/office/drawing/2014/main" id="{1EEE7497-5255-49F8-B1BE-824C49F27549}"/>
              </a:ext>
            </a:extLst>
          </p:cNvPr>
          <p:cNvSpPr>
            <a:spLocks noGrp="1" noChangeArrowheads="1"/>
          </p:cNvSpPr>
          <p:nvPr>
            <p:ph type="title"/>
          </p:nvPr>
        </p:nvSpPr>
        <p:spPr>
          <a:xfrm>
            <a:off x="1828799" y="334964"/>
            <a:ext cx="9339943" cy="503237"/>
          </a:xfrm>
        </p:spPr>
        <p:txBody>
          <a:bodyPr/>
          <a:lstStyle/>
          <a:p>
            <a:pPr algn="ctr"/>
            <a:r>
              <a:rPr lang="zh-CN" altLang="en-US" sz="3600" dirty="0"/>
              <a:t>人类胚胎的早期发育（第</a:t>
            </a:r>
            <a:r>
              <a:rPr lang="en-US" altLang="zh-CN" sz="3600" dirty="0"/>
              <a:t>7</a:t>
            </a:r>
            <a:r>
              <a:rPr lang="zh-CN" altLang="en-US" sz="3600" dirty="0"/>
              <a:t>天正在植入的胚）</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47_16HumanEmbryonDevel_3-U">
            <a:extLst>
              <a:ext uri="{FF2B5EF4-FFF2-40B4-BE49-F238E27FC236}">
                <a16:creationId xmlns:a16="http://schemas.microsoft.com/office/drawing/2014/main" id="{51C7C251-BE67-4538-9DB8-C90B399E5F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850"/>
          <a:stretch/>
        </p:blipFill>
        <p:spPr bwMode="auto">
          <a:xfrm>
            <a:off x="2307093" y="838201"/>
            <a:ext cx="8548687" cy="5522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7">
            <a:extLst>
              <a:ext uri="{FF2B5EF4-FFF2-40B4-BE49-F238E27FC236}">
                <a16:creationId xmlns:a16="http://schemas.microsoft.com/office/drawing/2014/main" id="{5C65E62E-9839-4BD9-A263-7BB5B54341EE}"/>
              </a:ext>
            </a:extLst>
          </p:cNvPr>
          <p:cNvSpPr txBox="1">
            <a:spLocks noChangeArrowheads="1"/>
          </p:cNvSpPr>
          <p:nvPr/>
        </p:nvSpPr>
        <p:spPr bwMode="auto">
          <a:xfrm>
            <a:off x="8679317" y="3867151"/>
            <a:ext cx="1954212"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dirty="0">
                <a:latin typeface="黑体" panose="02010609060101010101" pitchFamily="49" charset="-122"/>
                <a:ea typeface="黑体" panose="02010609060101010101" pitchFamily="49" charset="-122"/>
                <a:sym typeface="Symbol" panose="05050102010706020507" pitchFamily="18" charset="2"/>
              </a:rPr>
              <a:t>卵黄囊</a:t>
            </a:r>
            <a:endParaRPr kumimoji="0" lang="en-US" altLang="zh-CN" dirty="0">
              <a:latin typeface="黑体" panose="02010609060101010101" pitchFamily="49" charset="-122"/>
              <a:ea typeface="黑体" panose="02010609060101010101" pitchFamily="49" charset="-122"/>
              <a:sym typeface="Symbol" panose="05050102010706020507" pitchFamily="18" charset="2"/>
            </a:endParaRPr>
          </a:p>
        </p:txBody>
      </p:sp>
      <p:sp>
        <p:nvSpPr>
          <p:cNvPr id="37892" name="Text Box 8">
            <a:extLst>
              <a:ext uri="{FF2B5EF4-FFF2-40B4-BE49-F238E27FC236}">
                <a16:creationId xmlns:a16="http://schemas.microsoft.com/office/drawing/2014/main" id="{A45E515A-1186-43BD-A333-7AC6638D486D}"/>
              </a:ext>
            </a:extLst>
          </p:cNvPr>
          <p:cNvSpPr txBox="1">
            <a:spLocks noChangeArrowheads="1"/>
          </p:cNvSpPr>
          <p:nvPr/>
        </p:nvSpPr>
        <p:spPr bwMode="auto">
          <a:xfrm>
            <a:off x="8698367" y="3359150"/>
            <a:ext cx="16621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内胚层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893" name="Text Box 9">
            <a:extLst>
              <a:ext uri="{FF2B5EF4-FFF2-40B4-BE49-F238E27FC236}">
                <a16:creationId xmlns:a16="http://schemas.microsoft.com/office/drawing/2014/main" id="{79F2073A-15CD-4D4F-A95A-23E7E06BFEA3}"/>
              </a:ext>
            </a:extLst>
          </p:cNvPr>
          <p:cNvSpPr txBox="1">
            <a:spLocks noChangeArrowheads="1"/>
          </p:cNvSpPr>
          <p:nvPr/>
        </p:nvSpPr>
        <p:spPr bwMode="auto">
          <a:xfrm>
            <a:off x="8692017" y="1298575"/>
            <a:ext cx="1376362"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扩大的滋养层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894" name="Text Box 10">
            <a:extLst>
              <a:ext uri="{FF2B5EF4-FFF2-40B4-BE49-F238E27FC236}">
                <a16:creationId xmlns:a16="http://schemas.microsoft.com/office/drawing/2014/main" id="{41594D73-0BCB-458B-B456-CC20AB0D7A7B}"/>
              </a:ext>
            </a:extLst>
          </p:cNvPr>
          <p:cNvSpPr txBox="1">
            <a:spLocks noChangeArrowheads="1"/>
          </p:cNvSpPr>
          <p:nvPr/>
        </p:nvSpPr>
        <p:spPr bwMode="auto">
          <a:xfrm>
            <a:off x="8685667" y="2000250"/>
            <a:ext cx="1312862"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羊膜腔</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895" name="Line 11">
            <a:extLst>
              <a:ext uri="{FF2B5EF4-FFF2-40B4-BE49-F238E27FC236}">
                <a16:creationId xmlns:a16="http://schemas.microsoft.com/office/drawing/2014/main" id="{BFFFD340-5A74-4723-B1C5-672C17287510}"/>
              </a:ext>
            </a:extLst>
          </p:cNvPr>
          <p:cNvSpPr>
            <a:spLocks noChangeShapeType="1"/>
          </p:cNvSpPr>
          <p:nvPr/>
        </p:nvSpPr>
        <p:spPr bwMode="auto">
          <a:xfrm flipV="1">
            <a:off x="5147129" y="1457325"/>
            <a:ext cx="3473450" cy="8493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896" name="Line 12">
            <a:extLst>
              <a:ext uri="{FF2B5EF4-FFF2-40B4-BE49-F238E27FC236}">
                <a16:creationId xmlns:a16="http://schemas.microsoft.com/office/drawing/2014/main" id="{C5F32B16-78EF-4746-88D7-C0C9DF7C7226}"/>
              </a:ext>
            </a:extLst>
          </p:cNvPr>
          <p:cNvSpPr>
            <a:spLocks noChangeShapeType="1"/>
          </p:cNvSpPr>
          <p:nvPr/>
        </p:nvSpPr>
        <p:spPr bwMode="auto">
          <a:xfrm>
            <a:off x="6379029" y="4325937"/>
            <a:ext cx="2216150" cy="457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897" name="Line 13">
            <a:extLst>
              <a:ext uri="{FF2B5EF4-FFF2-40B4-BE49-F238E27FC236}">
                <a16:creationId xmlns:a16="http://schemas.microsoft.com/office/drawing/2014/main" id="{80238A3E-B8F2-4A37-9C0E-5B9AC8380D68}"/>
              </a:ext>
            </a:extLst>
          </p:cNvPr>
          <p:cNvSpPr>
            <a:spLocks noChangeShapeType="1"/>
          </p:cNvSpPr>
          <p:nvPr/>
        </p:nvSpPr>
        <p:spPr bwMode="auto">
          <a:xfrm flipV="1">
            <a:off x="4839155" y="2147887"/>
            <a:ext cx="3775075" cy="1320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898" name="Text Box 14">
            <a:extLst>
              <a:ext uri="{FF2B5EF4-FFF2-40B4-BE49-F238E27FC236}">
                <a16:creationId xmlns:a16="http://schemas.microsoft.com/office/drawing/2014/main" id="{5CD0678B-9A35-4E42-99DB-12518A918A48}"/>
              </a:ext>
            </a:extLst>
          </p:cNvPr>
          <p:cNvSpPr txBox="1">
            <a:spLocks noChangeArrowheads="1"/>
          </p:cNvSpPr>
          <p:nvPr/>
        </p:nvSpPr>
        <p:spPr bwMode="auto">
          <a:xfrm>
            <a:off x="8685667" y="2838450"/>
            <a:ext cx="1389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kumimoji="0" lang="zh-CN" altLang="en-US">
                <a:latin typeface="黑体" panose="02010609060101010101" pitchFamily="49" charset="-122"/>
                <a:ea typeface="黑体" panose="02010609060101010101" pitchFamily="49" charset="-122"/>
                <a:sym typeface="Symbol" panose="05050102010706020507" pitchFamily="18" charset="2"/>
              </a:rPr>
              <a:t>外胚层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899" name="Line 15">
            <a:extLst>
              <a:ext uri="{FF2B5EF4-FFF2-40B4-BE49-F238E27FC236}">
                <a16:creationId xmlns:a16="http://schemas.microsoft.com/office/drawing/2014/main" id="{02CA87C9-0A02-4F70-9D60-39CE82FF9A5D}"/>
              </a:ext>
            </a:extLst>
          </p:cNvPr>
          <p:cNvSpPr>
            <a:spLocks noChangeShapeType="1"/>
          </p:cNvSpPr>
          <p:nvPr/>
        </p:nvSpPr>
        <p:spPr bwMode="auto">
          <a:xfrm flipV="1">
            <a:off x="5045529" y="2986087"/>
            <a:ext cx="3575050" cy="5461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900" name="Line 16">
            <a:extLst>
              <a:ext uri="{FF2B5EF4-FFF2-40B4-BE49-F238E27FC236}">
                <a16:creationId xmlns:a16="http://schemas.microsoft.com/office/drawing/2014/main" id="{34B1202A-EFBB-4352-8CFC-D30276EE9A57}"/>
              </a:ext>
            </a:extLst>
          </p:cNvPr>
          <p:cNvSpPr>
            <a:spLocks noChangeShapeType="1"/>
          </p:cNvSpPr>
          <p:nvPr/>
        </p:nvSpPr>
        <p:spPr bwMode="auto">
          <a:xfrm flipH="1" flipV="1">
            <a:off x="6061529" y="4605337"/>
            <a:ext cx="2533650" cy="177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901" name="Line 17">
            <a:extLst>
              <a:ext uri="{FF2B5EF4-FFF2-40B4-BE49-F238E27FC236}">
                <a16:creationId xmlns:a16="http://schemas.microsoft.com/office/drawing/2014/main" id="{72623070-EEF4-4195-BF9E-D69B6CFBAFD9}"/>
              </a:ext>
            </a:extLst>
          </p:cNvPr>
          <p:cNvSpPr>
            <a:spLocks noChangeShapeType="1"/>
          </p:cNvSpPr>
          <p:nvPr/>
        </p:nvSpPr>
        <p:spPr bwMode="auto">
          <a:xfrm flipV="1">
            <a:off x="5210629" y="3506787"/>
            <a:ext cx="3384550" cy="177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902" name="Line 18">
            <a:extLst>
              <a:ext uri="{FF2B5EF4-FFF2-40B4-BE49-F238E27FC236}">
                <a16:creationId xmlns:a16="http://schemas.microsoft.com/office/drawing/2014/main" id="{9626F1E0-F2C1-4E62-A3B2-1583542F5652}"/>
              </a:ext>
            </a:extLst>
          </p:cNvPr>
          <p:cNvSpPr>
            <a:spLocks noChangeShapeType="1"/>
          </p:cNvSpPr>
          <p:nvPr/>
        </p:nvSpPr>
        <p:spPr bwMode="auto">
          <a:xfrm flipV="1">
            <a:off x="5801179" y="3976687"/>
            <a:ext cx="2813050" cy="120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903" name="Line 19">
            <a:extLst>
              <a:ext uri="{FF2B5EF4-FFF2-40B4-BE49-F238E27FC236}">
                <a16:creationId xmlns:a16="http://schemas.microsoft.com/office/drawing/2014/main" id="{4DB6085F-5CD2-4A72-91D6-B0784271B968}"/>
              </a:ext>
            </a:extLst>
          </p:cNvPr>
          <p:cNvSpPr>
            <a:spLocks noChangeShapeType="1"/>
          </p:cNvSpPr>
          <p:nvPr/>
        </p:nvSpPr>
        <p:spPr bwMode="auto">
          <a:xfrm>
            <a:off x="5902779" y="4891087"/>
            <a:ext cx="2711450" cy="9715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7904" name="Text Box 20">
            <a:extLst>
              <a:ext uri="{FF2B5EF4-FFF2-40B4-BE49-F238E27FC236}">
                <a16:creationId xmlns:a16="http://schemas.microsoft.com/office/drawing/2014/main" id="{536901BC-12FA-403A-A5BC-BC7EB2A03B40}"/>
              </a:ext>
            </a:extLst>
          </p:cNvPr>
          <p:cNvSpPr txBox="1">
            <a:spLocks noChangeArrowheads="1"/>
          </p:cNvSpPr>
          <p:nvPr/>
        </p:nvSpPr>
        <p:spPr bwMode="auto">
          <a:xfrm>
            <a:off x="8692017" y="4622801"/>
            <a:ext cx="2024062"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胚外中胚层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905" name="Text Box 21">
            <a:extLst>
              <a:ext uri="{FF2B5EF4-FFF2-40B4-BE49-F238E27FC236}">
                <a16:creationId xmlns:a16="http://schemas.microsoft.com/office/drawing/2014/main" id="{F5EA526B-03D3-4430-84B4-7AF940975CD7}"/>
              </a:ext>
            </a:extLst>
          </p:cNvPr>
          <p:cNvSpPr txBox="1">
            <a:spLocks noChangeArrowheads="1"/>
          </p:cNvSpPr>
          <p:nvPr/>
        </p:nvSpPr>
        <p:spPr bwMode="auto">
          <a:xfrm>
            <a:off x="8361817" y="5886451"/>
            <a:ext cx="1954212"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绒毛膜</a:t>
            </a:r>
            <a:endParaRPr kumimoji="0" lang="en-US" altLang="zh-CN">
              <a:latin typeface="黑体" panose="02010609060101010101" pitchFamily="49" charset="-122"/>
              <a:ea typeface="黑体" panose="02010609060101010101" pitchFamily="49" charset="-122"/>
              <a:sym typeface="Symbol" panose="05050102010706020507" pitchFamily="18" charset="2"/>
            </a:endParaRPr>
          </a:p>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（来自滋养层）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7906" name="标题 1">
            <a:extLst>
              <a:ext uri="{FF2B5EF4-FFF2-40B4-BE49-F238E27FC236}">
                <a16:creationId xmlns:a16="http://schemas.microsoft.com/office/drawing/2014/main" id="{45C497D1-BFD1-4798-8E82-9CD0C431DF31}"/>
              </a:ext>
            </a:extLst>
          </p:cNvPr>
          <p:cNvSpPr>
            <a:spLocks noGrp="1" noChangeArrowheads="1"/>
          </p:cNvSpPr>
          <p:nvPr>
            <p:ph type="title"/>
          </p:nvPr>
        </p:nvSpPr>
        <p:spPr>
          <a:xfrm>
            <a:off x="1828800" y="334964"/>
            <a:ext cx="9194800" cy="503237"/>
          </a:xfrm>
        </p:spPr>
        <p:txBody>
          <a:bodyPr/>
          <a:lstStyle/>
          <a:p>
            <a:pPr algn="ctr"/>
            <a:r>
              <a:rPr lang="zh-CN" altLang="en-US" sz="3600" dirty="0"/>
              <a:t>人类胚胎的早期发育（第</a:t>
            </a:r>
            <a:r>
              <a:rPr lang="en-US" altLang="zh-CN" sz="3600" dirty="0"/>
              <a:t>10</a:t>
            </a:r>
            <a:r>
              <a:rPr lang="zh-CN" altLang="en-US" sz="3600" dirty="0"/>
              <a:t>天已植入的胚）</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47_16HumanEmbryonDevel_4-U">
            <a:extLst>
              <a:ext uri="{FF2B5EF4-FFF2-40B4-BE49-F238E27FC236}">
                <a16:creationId xmlns:a16="http://schemas.microsoft.com/office/drawing/2014/main" id="{CF276848-54D6-46D6-AB59-29D23B6A9C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87"/>
          <a:stretch/>
        </p:blipFill>
        <p:spPr bwMode="auto">
          <a:xfrm>
            <a:off x="2408693" y="1182915"/>
            <a:ext cx="8548687" cy="526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4">
            <a:extLst>
              <a:ext uri="{FF2B5EF4-FFF2-40B4-BE49-F238E27FC236}">
                <a16:creationId xmlns:a16="http://schemas.microsoft.com/office/drawing/2014/main" id="{D64357AC-4246-42A1-A0E4-E28EE5C3975A}"/>
              </a:ext>
            </a:extLst>
          </p:cNvPr>
          <p:cNvSpPr txBox="1">
            <a:spLocks noChangeArrowheads="1"/>
          </p:cNvSpPr>
          <p:nvPr/>
        </p:nvSpPr>
        <p:spPr bwMode="auto">
          <a:xfrm>
            <a:off x="8780917" y="4332514"/>
            <a:ext cx="1293812"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卵黄囊</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40" name="Text Box 5">
            <a:extLst>
              <a:ext uri="{FF2B5EF4-FFF2-40B4-BE49-F238E27FC236}">
                <a16:creationId xmlns:a16="http://schemas.microsoft.com/office/drawing/2014/main" id="{0DD0BA42-D588-421F-8178-0749FDED439C}"/>
              </a:ext>
            </a:extLst>
          </p:cNvPr>
          <p:cNvSpPr txBox="1">
            <a:spLocks noChangeArrowheads="1"/>
          </p:cNvSpPr>
          <p:nvPr/>
        </p:nvSpPr>
        <p:spPr bwMode="auto">
          <a:xfrm>
            <a:off x="8787267" y="2948214"/>
            <a:ext cx="13700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中胚层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41" name="Text Box 6">
            <a:extLst>
              <a:ext uri="{FF2B5EF4-FFF2-40B4-BE49-F238E27FC236}">
                <a16:creationId xmlns:a16="http://schemas.microsoft.com/office/drawing/2014/main" id="{3A92319A-C5E1-4431-8F06-89A2BC724CDF}"/>
              </a:ext>
            </a:extLst>
          </p:cNvPr>
          <p:cNvSpPr txBox="1">
            <a:spLocks noChangeArrowheads="1"/>
          </p:cNvSpPr>
          <p:nvPr/>
        </p:nvSpPr>
        <p:spPr bwMode="auto">
          <a:xfrm>
            <a:off x="8793617" y="1411514"/>
            <a:ext cx="11096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羊膜</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42" name="Text Box 7">
            <a:extLst>
              <a:ext uri="{FF2B5EF4-FFF2-40B4-BE49-F238E27FC236}">
                <a16:creationId xmlns:a16="http://schemas.microsoft.com/office/drawing/2014/main" id="{F2407856-3B1B-48AE-8D03-7CAD9659F10F}"/>
              </a:ext>
            </a:extLst>
          </p:cNvPr>
          <p:cNvSpPr txBox="1">
            <a:spLocks noChangeArrowheads="1"/>
          </p:cNvSpPr>
          <p:nvPr/>
        </p:nvSpPr>
        <p:spPr bwMode="auto">
          <a:xfrm>
            <a:off x="8787267" y="1983014"/>
            <a:ext cx="1312862"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绒毛膜</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43" name="Line 8">
            <a:extLst>
              <a:ext uri="{FF2B5EF4-FFF2-40B4-BE49-F238E27FC236}">
                <a16:creationId xmlns:a16="http://schemas.microsoft.com/office/drawing/2014/main" id="{432814F5-FB83-416B-BD53-ED5DD3B42925}"/>
              </a:ext>
            </a:extLst>
          </p:cNvPr>
          <p:cNvSpPr>
            <a:spLocks noChangeShapeType="1"/>
          </p:cNvSpPr>
          <p:nvPr/>
        </p:nvSpPr>
        <p:spPr bwMode="auto">
          <a:xfrm flipV="1">
            <a:off x="3759655" y="1563915"/>
            <a:ext cx="4949825" cy="1819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44" name="Line 9">
            <a:extLst>
              <a:ext uri="{FF2B5EF4-FFF2-40B4-BE49-F238E27FC236}">
                <a16:creationId xmlns:a16="http://schemas.microsoft.com/office/drawing/2014/main" id="{A5E3BDC8-4BB6-4C73-BCBC-B21EFA118DD0}"/>
              </a:ext>
            </a:extLst>
          </p:cNvPr>
          <p:cNvSpPr>
            <a:spLocks noChangeShapeType="1"/>
          </p:cNvSpPr>
          <p:nvPr/>
        </p:nvSpPr>
        <p:spPr bwMode="auto">
          <a:xfrm>
            <a:off x="4972504" y="4478564"/>
            <a:ext cx="37163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45" name="Line 10">
            <a:extLst>
              <a:ext uri="{FF2B5EF4-FFF2-40B4-BE49-F238E27FC236}">
                <a16:creationId xmlns:a16="http://schemas.microsoft.com/office/drawing/2014/main" id="{0C5F3639-CF2A-4F00-B183-BAE8BD970D58}"/>
              </a:ext>
            </a:extLst>
          </p:cNvPr>
          <p:cNvSpPr>
            <a:spLocks noChangeShapeType="1"/>
          </p:cNvSpPr>
          <p:nvPr/>
        </p:nvSpPr>
        <p:spPr bwMode="auto">
          <a:xfrm flipV="1">
            <a:off x="4161293" y="2597377"/>
            <a:ext cx="4529137" cy="990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46" name="Text Box 11">
            <a:extLst>
              <a:ext uri="{FF2B5EF4-FFF2-40B4-BE49-F238E27FC236}">
                <a16:creationId xmlns:a16="http://schemas.microsoft.com/office/drawing/2014/main" id="{28550C84-08C0-450F-A2B7-0FAC2D3A5A81}"/>
              </a:ext>
            </a:extLst>
          </p:cNvPr>
          <p:cNvSpPr txBox="1">
            <a:spLocks noChangeArrowheads="1"/>
          </p:cNvSpPr>
          <p:nvPr/>
        </p:nvSpPr>
        <p:spPr bwMode="auto">
          <a:xfrm>
            <a:off x="8787267" y="2402114"/>
            <a:ext cx="1389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kumimoji="0" lang="zh-CN" altLang="en-US">
                <a:latin typeface="黑体" panose="02010609060101010101" pitchFamily="49" charset="-122"/>
                <a:ea typeface="黑体" panose="02010609060101010101" pitchFamily="49" charset="-122"/>
                <a:sym typeface="Symbol" panose="05050102010706020507" pitchFamily="18" charset="2"/>
              </a:rPr>
              <a:t>外胚层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47" name="Line 12">
            <a:extLst>
              <a:ext uri="{FF2B5EF4-FFF2-40B4-BE49-F238E27FC236}">
                <a16:creationId xmlns:a16="http://schemas.microsoft.com/office/drawing/2014/main" id="{69FDD589-A280-46DB-B7DF-3769838F117D}"/>
              </a:ext>
            </a:extLst>
          </p:cNvPr>
          <p:cNvSpPr>
            <a:spLocks noChangeShapeType="1"/>
          </p:cNvSpPr>
          <p:nvPr/>
        </p:nvSpPr>
        <p:spPr bwMode="auto">
          <a:xfrm flipV="1">
            <a:off x="4300993" y="3097440"/>
            <a:ext cx="4395787" cy="6461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48" name="Line 13">
            <a:extLst>
              <a:ext uri="{FF2B5EF4-FFF2-40B4-BE49-F238E27FC236}">
                <a16:creationId xmlns:a16="http://schemas.microsoft.com/office/drawing/2014/main" id="{8995E62E-335B-4315-82AD-7B406918BB56}"/>
              </a:ext>
            </a:extLst>
          </p:cNvPr>
          <p:cNvSpPr>
            <a:spLocks noChangeShapeType="1"/>
          </p:cNvSpPr>
          <p:nvPr/>
        </p:nvSpPr>
        <p:spPr bwMode="auto">
          <a:xfrm flipH="1" flipV="1">
            <a:off x="5620204" y="4673828"/>
            <a:ext cx="3092450" cy="5159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49" name="Line 14">
            <a:extLst>
              <a:ext uri="{FF2B5EF4-FFF2-40B4-BE49-F238E27FC236}">
                <a16:creationId xmlns:a16="http://schemas.microsoft.com/office/drawing/2014/main" id="{0D3E76E4-8A41-419F-B420-9B18A9C29CB8}"/>
              </a:ext>
            </a:extLst>
          </p:cNvPr>
          <p:cNvSpPr>
            <a:spLocks noChangeShapeType="1"/>
          </p:cNvSpPr>
          <p:nvPr/>
        </p:nvSpPr>
        <p:spPr bwMode="auto">
          <a:xfrm flipV="1">
            <a:off x="4397830" y="3600678"/>
            <a:ext cx="4314825" cy="4143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50" name="Line 15">
            <a:extLst>
              <a:ext uri="{FF2B5EF4-FFF2-40B4-BE49-F238E27FC236}">
                <a16:creationId xmlns:a16="http://schemas.microsoft.com/office/drawing/2014/main" id="{AF3B8C8B-5C05-41BA-A2AA-0258E0C4C395}"/>
              </a:ext>
            </a:extLst>
          </p:cNvPr>
          <p:cNvSpPr>
            <a:spLocks noChangeShapeType="1"/>
          </p:cNvSpPr>
          <p:nvPr/>
        </p:nvSpPr>
        <p:spPr bwMode="auto">
          <a:xfrm flipV="1">
            <a:off x="5912304" y="2132240"/>
            <a:ext cx="2795588" cy="739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51" name="Line 16">
            <a:extLst>
              <a:ext uri="{FF2B5EF4-FFF2-40B4-BE49-F238E27FC236}">
                <a16:creationId xmlns:a16="http://schemas.microsoft.com/office/drawing/2014/main" id="{B83CEA97-63D3-429A-BAC0-DD46A5D2BA30}"/>
              </a:ext>
            </a:extLst>
          </p:cNvPr>
          <p:cNvSpPr>
            <a:spLocks noChangeShapeType="1"/>
          </p:cNvSpPr>
          <p:nvPr/>
        </p:nvSpPr>
        <p:spPr bwMode="auto">
          <a:xfrm>
            <a:off x="4624842" y="5092927"/>
            <a:ext cx="4075112" cy="9906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9952" name="Text Box 17">
            <a:extLst>
              <a:ext uri="{FF2B5EF4-FFF2-40B4-BE49-F238E27FC236}">
                <a16:creationId xmlns:a16="http://schemas.microsoft.com/office/drawing/2014/main" id="{61565561-6A76-4BBE-BA0D-C301521F9405}"/>
              </a:ext>
            </a:extLst>
          </p:cNvPr>
          <p:cNvSpPr txBox="1">
            <a:spLocks noChangeArrowheads="1"/>
          </p:cNvSpPr>
          <p:nvPr/>
        </p:nvSpPr>
        <p:spPr bwMode="auto">
          <a:xfrm>
            <a:off x="8793617" y="5062764"/>
            <a:ext cx="20050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胚外中胚层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53" name="Text Box 18">
            <a:extLst>
              <a:ext uri="{FF2B5EF4-FFF2-40B4-BE49-F238E27FC236}">
                <a16:creationId xmlns:a16="http://schemas.microsoft.com/office/drawing/2014/main" id="{C5011FC0-8F23-4844-88C3-E041411BFAE5}"/>
              </a:ext>
            </a:extLst>
          </p:cNvPr>
          <p:cNvSpPr txBox="1">
            <a:spLocks noChangeArrowheads="1"/>
          </p:cNvSpPr>
          <p:nvPr/>
        </p:nvSpPr>
        <p:spPr bwMode="auto">
          <a:xfrm>
            <a:off x="8793617" y="5945414"/>
            <a:ext cx="12430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a:latin typeface="黑体" panose="02010609060101010101" pitchFamily="49" charset="-122"/>
                <a:ea typeface="黑体" panose="02010609060101010101" pitchFamily="49" charset="-122"/>
                <a:sym typeface="Symbol" panose="05050102010706020507" pitchFamily="18" charset="2"/>
              </a:rPr>
              <a:t>尿囊</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54" name="Text Box 19">
            <a:extLst>
              <a:ext uri="{FF2B5EF4-FFF2-40B4-BE49-F238E27FC236}">
                <a16:creationId xmlns:a16="http://schemas.microsoft.com/office/drawing/2014/main" id="{70BDCC1E-6007-44B4-A1D4-F7939EB25ECF}"/>
              </a:ext>
            </a:extLst>
          </p:cNvPr>
          <p:cNvSpPr txBox="1">
            <a:spLocks noChangeArrowheads="1"/>
          </p:cNvSpPr>
          <p:nvPr/>
        </p:nvSpPr>
        <p:spPr bwMode="auto">
          <a:xfrm>
            <a:off x="8774567" y="3405414"/>
            <a:ext cx="13890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r>
              <a:rPr kumimoji="0" lang="zh-CN" altLang="en-US">
                <a:latin typeface="黑体" panose="02010609060101010101" pitchFamily="49" charset="-122"/>
                <a:ea typeface="黑体" panose="02010609060101010101" pitchFamily="49" charset="-122"/>
                <a:sym typeface="Symbol" panose="05050102010706020507" pitchFamily="18" charset="2"/>
              </a:rPr>
              <a:t>内胚层</a:t>
            </a:r>
            <a:endParaRPr kumimoji="0" lang="en-US" altLang="zh-CN">
              <a:latin typeface="黑体" panose="02010609060101010101" pitchFamily="49" charset="-122"/>
              <a:ea typeface="黑体" panose="02010609060101010101" pitchFamily="49" charset="-122"/>
              <a:sym typeface="Symbol" panose="05050102010706020507" pitchFamily="18" charset="2"/>
            </a:endParaRPr>
          </a:p>
        </p:txBody>
      </p:sp>
      <p:sp>
        <p:nvSpPr>
          <p:cNvPr id="39955" name="Arc 20">
            <a:extLst>
              <a:ext uri="{FF2B5EF4-FFF2-40B4-BE49-F238E27FC236}">
                <a16:creationId xmlns:a16="http://schemas.microsoft.com/office/drawing/2014/main" id="{D90024DC-ABD3-4C8C-B124-651C23F4DB3C}"/>
              </a:ext>
            </a:extLst>
          </p:cNvPr>
          <p:cNvSpPr>
            <a:spLocks/>
          </p:cNvSpPr>
          <p:nvPr/>
        </p:nvSpPr>
        <p:spPr bwMode="auto">
          <a:xfrm rot="10674989">
            <a:off x="4501018" y="4911953"/>
            <a:ext cx="134937" cy="376237"/>
          </a:xfrm>
          <a:custGeom>
            <a:avLst/>
            <a:gdLst>
              <a:gd name="T0" fmla="*/ 2147483646 w 35650"/>
              <a:gd name="T1" fmla="*/ 2147483646 h 43200"/>
              <a:gd name="T2" fmla="*/ 2147483646 w 35650"/>
              <a:gd name="T3" fmla="*/ 2147483646 h 43200"/>
              <a:gd name="T4" fmla="*/ 2147483646 w 35650"/>
              <a:gd name="T5" fmla="*/ 2147483646 h 43200"/>
              <a:gd name="T6" fmla="*/ 0 60000 65536"/>
              <a:gd name="T7" fmla="*/ 0 60000 65536"/>
              <a:gd name="T8" fmla="*/ 0 60000 65536"/>
              <a:gd name="T9" fmla="*/ 0 w 35650"/>
              <a:gd name="T10" fmla="*/ 0 h 43200"/>
              <a:gd name="T11" fmla="*/ 35650 w 35650"/>
              <a:gd name="T12" fmla="*/ 43200 h 43200"/>
            </a:gdLst>
            <a:ahLst/>
            <a:cxnLst>
              <a:cxn ang="T6">
                <a:pos x="T0" y="T1"/>
              </a:cxn>
              <a:cxn ang="T7">
                <a:pos x="T2" y="T3"/>
              </a:cxn>
              <a:cxn ang="T8">
                <a:pos x="T4" y="T5"/>
              </a:cxn>
            </a:cxnLst>
            <a:rect l="T9" t="T10" r="T11" b="T12"/>
            <a:pathLst>
              <a:path w="35650" h="43200" fill="none" extrusionOk="0">
                <a:moveTo>
                  <a:pt x="35650" y="38005"/>
                </a:moveTo>
                <a:cubicBezTo>
                  <a:pt x="31736" y="41357"/>
                  <a:pt x="26753" y="43199"/>
                  <a:pt x="21600" y="43199"/>
                </a:cubicBezTo>
                <a:cubicBezTo>
                  <a:pt x="9670" y="43200"/>
                  <a:pt x="0" y="33529"/>
                  <a:pt x="0" y="21600"/>
                </a:cubicBezTo>
                <a:cubicBezTo>
                  <a:pt x="0" y="9670"/>
                  <a:pt x="9670" y="0"/>
                  <a:pt x="21600" y="0"/>
                </a:cubicBezTo>
                <a:cubicBezTo>
                  <a:pt x="26279" y="0"/>
                  <a:pt x="30832" y="1519"/>
                  <a:pt x="34573" y="4330"/>
                </a:cubicBezTo>
              </a:path>
              <a:path w="35650" h="43200" stroke="0" extrusionOk="0">
                <a:moveTo>
                  <a:pt x="35650" y="38005"/>
                </a:moveTo>
                <a:cubicBezTo>
                  <a:pt x="31736" y="41357"/>
                  <a:pt x="26753" y="43199"/>
                  <a:pt x="21600" y="43199"/>
                </a:cubicBezTo>
                <a:cubicBezTo>
                  <a:pt x="9670" y="43200"/>
                  <a:pt x="0" y="33529"/>
                  <a:pt x="0" y="21600"/>
                </a:cubicBezTo>
                <a:cubicBezTo>
                  <a:pt x="0" y="9670"/>
                  <a:pt x="9670" y="0"/>
                  <a:pt x="21600" y="0"/>
                </a:cubicBezTo>
                <a:cubicBezTo>
                  <a:pt x="26279" y="0"/>
                  <a:pt x="30832" y="1519"/>
                  <a:pt x="34573" y="4330"/>
                </a:cubicBezTo>
                <a:lnTo>
                  <a:pt x="21600" y="21600"/>
                </a:lnTo>
                <a:lnTo>
                  <a:pt x="35650" y="38005"/>
                </a:lnTo>
                <a:close/>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39956" name="Arc 21">
            <a:extLst>
              <a:ext uri="{FF2B5EF4-FFF2-40B4-BE49-F238E27FC236}">
                <a16:creationId xmlns:a16="http://schemas.microsoft.com/office/drawing/2014/main" id="{7D3A7B14-5816-4087-838C-9A56CE84464C}"/>
              </a:ext>
            </a:extLst>
          </p:cNvPr>
          <p:cNvSpPr>
            <a:spLocks/>
          </p:cNvSpPr>
          <p:nvPr/>
        </p:nvSpPr>
        <p:spPr bwMode="auto">
          <a:xfrm rot="5525011" flipV="1">
            <a:off x="3716792" y="3249840"/>
            <a:ext cx="107950" cy="371475"/>
          </a:xfrm>
          <a:custGeom>
            <a:avLst/>
            <a:gdLst>
              <a:gd name="T0" fmla="*/ 1052003537 w 38563"/>
              <a:gd name="T1" fmla="*/ 2147483646 h 43200"/>
              <a:gd name="T2" fmla="*/ 1139433640 w 38563"/>
              <a:gd name="T3" fmla="*/ 2147483646 h 43200"/>
              <a:gd name="T4" fmla="*/ 638221899 w 38563"/>
              <a:gd name="T5" fmla="*/ 2147483646 h 43200"/>
              <a:gd name="T6" fmla="*/ 0 60000 65536"/>
              <a:gd name="T7" fmla="*/ 0 60000 65536"/>
              <a:gd name="T8" fmla="*/ 0 60000 65536"/>
              <a:gd name="T9" fmla="*/ 0 w 38563"/>
              <a:gd name="T10" fmla="*/ 0 h 43200"/>
              <a:gd name="T11" fmla="*/ 38563 w 38563"/>
              <a:gd name="T12" fmla="*/ 43200 h 43200"/>
            </a:gdLst>
            <a:ahLst/>
            <a:cxnLst>
              <a:cxn ang="T6">
                <a:pos x="T0" y="T1"/>
              </a:cxn>
              <a:cxn ang="T7">
                <a:pos x="T2" y="T3"/>
              </a:cxn>
              <a:cxn ang="T8">
                <a:pos x="T4" y="T5"/>
              </a:cxn>
            </a:cxnLst>
            <a:rect l="T9" t="T10" r="T11" b="T12"/>
            <a:pathLst>
              <a:path w="38563" h="43200" fill="none" extrusionOk="0">
                <a:moveTo>
                  <a:pt x="35604" y="38044"/>
                </a:moveTo>
                <a:cubicBezTo>
                  <a:pt x="31697" y="41372"/>
                  <a:pt x="26732" y="43199"/>
                  <a:pt x="21600" y="43199"/>
                </a:cubicBezTo>
                <a:cubicBezTo>
                  <a:pt x="9670" y="43200"/>
                  <a:pt x="0" y="33529"/>
                  <a:pt x="0" y="21600"/>
                </a:cubicBezTo>
                <a:cubicBezTo>
                  <a:pt x="0" y="9670"/>
                  <a:pt x="9670" y="0"/>
                  <a:pt x="21600" y="0"/>
                </a:cubicBezTo>
                <a:cubicBezTo>
                  <a:pt x="28216" y="0"/>
                  <a:pt x="34467" y="3032"/>
                  <a:pt x="38563" y="8228"/>
                </a:cubicBezTo>
              </a:path>
              <a:path w="38563" h="43200" stroke="0" extrusionOk="0">
                <a:moveTo>
                  <a:pt x="35604" y="38044"/>
                </a:moveTo>
                <a:cubicBezTo>
                  <a:pt x="31697" y="41372"/>
                  <a:pt x="26732" y="43199"/>
                  <a:pt x="21600" y="43199"/>
                </a:cubicBezTo>
                <a:cubicBezTo>
                  <a:pt x="9670" y="43200"/>
                  <a:pt x="0" y="33529"/>
                  <a:pt x="0" y="21600"/>
                </a:cubicBezTo>
                <a:cubicBezTo>
                  <a:pt x="0" y="9670"/>
                  <a:pt x="9670" y="0"/>
                  <a:pt x="21600" y="0"/>
                </a:cubicBezTo>
                <a:cubicBezTo>
                  <a:pt x="28216" y="0"/>
                  <a:pt x="34467" y="3032"/>
                  <a:pt x="38563" y="8228"/>
                </a:cubicBezTo>
                <a:lnTo>
                  <a:pt x="21600" y="21600"/>
                </a:lnTo>
                <a:lnTo>
                  <a:pt x="35604" y="38044"/>
                </a:lnTo>
                <a:close/>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39957" name="Arc 22">
            <a:extLst>
              <a:ext uri="{FF2B5EF4-FFF2-40B4-BE49-F238E27FC236}">
                <a16:creationId xmlns:a16="http://schemas.microsoft.com/office/drawing/2014/main" id="{A28311E6-4272-4DE2-B9BA-ACCF4651328D}"/>
              </a:ext>
            </a:extLst>
          </p:cNvPr>
          <p:cNvSpPr>
            <a:spLocks/>
          </p:cNvSpPr>
          <p:nvPr/>
        </p:nvSpPr>
        <p:spPr bwMode="auto">
          <a:xfrm rot="8976222">
            <a:off x="4870904" y="4346802"/>
            <a:ext cx="114300" cy="311150"/>
          </a:xfrm>
          <a:custGeom>
            <a:avLst/>
            <a:gdLst>
              <a:gd name="T0" fmla="*/ 2147483646 w 35650"/>
              <a:gd name="T1" fmla="*/ 2147483646 h 43200"/>
              <a:gd name="T2" fmla="*/ 2147483646 w 35650"/>
              <a:gd name="T3" fmla="*/ 2147483646 h 43200"/>
              <a:gd name="T4" fmla="*/ 2147483646 w 35650"/>
              <a:gd name="T5" fmla="*/ 2147483646 h 43200"/>
              <a:gd name="T6" fmla="*/ 0 60000 65536"/>
              <a:gd name="T7" fmla="*/ 0 60000 65536"/>
              <a:gd name="T8" fmla="*/ 0 60000 65536"/>
              <a:gd name="T9" fmla="*/ 0 w 35650"/>
              <a:gd name="T10" fmla="*/ 0 h 43200"/>
              <a:gd name="T11" fmla="*/ 35650 w 35650"/>
              <a:gd name="T12" fmla="*/ 43200 h 43200"/>
            </a:gdLst>
            <a:ahLst/>
            <a:cxnLst>
              <a:cxn ang="T6">
                <a:pos x="T0" y="T1"/>
              </a:cxn>
              <a:cxn ang="T7">
                <a:pos x="T2" y="T3"/>
              </a:cxn>
              <a:cxn ang="T8">
                <a:pos x="T4" y="T5"/>
              </a:cxn>
            </a:cxnLst>
            <a:rect l="T9" t="T10" r="T11" b="T12"/>
            <a:pathLst>
              <a:path w="35650" h="43200" fill="none" extrusionOk="0">
                <a:moveTo>
                  <a:pt x="35650" y="38005"/>
                </a:moveTo>
                <a:cubicBezTo>
                  <a:pt x="31736" y="41357"/>
                  <a:pt x="26753" y="43199"/>
                  <a:pt x="21600" y="43199"/>
                </a:cubicBezTo>
                <a:cubicBezTo>
                  <a:pt x="9670" y="43200"/>
                  <a:pt x="0" y="33529"/>
                  <a:pt x="0" y="21600"/>
                </a:cubicBezTo>
                <a:cubicBezTo>
                  <a:pt x="0" y="9670"/>
                  <a:pt x="9670" y="0"/>
                  <a:pt x="21600" y="0"/>
                </a:cubicBezTo>
                <a:cubicBezTo>
                  <a:pt x="26279" y="0"/>
                  <a:pt x="30832" y="1519"/>
                  <a:pt x="34573" y="4330"/>
                </a:cubicBezTo>
              </a:path>
              <a:path w="35650" h="43200" stroke="0" extrusionOk="0">
                <a:moveTo>
                  <a:pt x="35650" y="38005"/>
                </a:moveTo>
                <a:cubicBezTo>
                  <a:pt x="31736" y="41357"/>
                  <a:pt x="26753" y="43199"/>
                  <a:pt x="21600" y="43199"/>
                </a:cubicBezTo>
                <a:cubicBezTo>
                  <a:pt x="9670" y="43200"/>
                  <a:pt x="0" y="33529"/>
                  <a:pt x="0" y="21600"/>
                </a:cubicBezTo>
                <a:cubicBezTo>
                  <a:pt x="0" y="9670"/>
                  <a:pt x="9670" y="0"/>
                  <a:pt x="21600" y="0"/>
                </a:cubicBezTo>
                <a:cubicBezTo>
                  <a:pt x="26279" y="0"/>
                  <a:pt x="30832" y="1519"/>
                  <a:pt x="34573" y="4330"/>
                </a:cubicBezTo>
                <a:lnTo>
                  <a:pt x="21600" y="21600"/>
                </a:lnTo>
                <a:lnTo>
                  <a:pt x="35650" y="38005"/>
                </a:lnTo>
                <a:close/>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39958" name="标题 1">
            <a:extLst>
              <a:ext uri="{FF2B5EF4-FFF2-40B4-BE49-F238E27FC236}">
                <a16:creationId xmlns:a16="http://schemas.microsoft.com/office/drawing/2014/main" id="{FD76A3EB-FF5B-422E-84D8-10F0167C0372}"/>
              </a:ext>
            </a:extLst>
          </p:cNvPr>
          <p:cNvSpPr>
            <a:spLocks noGrp="1" noChangeArrowheads="1"/>
          </p:cNvSpPr>
          <p:nvPr>
            <p:ph type="title"/>
          </p:nvPr>
        </p:nvSpPr>
        <p:spPr>
          <a:xfrm>
            <a:off x="1151958" y="309563"/>
            <a:ext cx="10181772" cy="503237"/>
          </a:xfrm>
        </p:spPr>
        <p:txBody>
          <a:bodyPr/>
          <a:lstStyle/>
          <a:p>
            <a:pPr algn="ctr"/>
            <a:r>
              <a:rPr lang="zh-CN" altLang="en-US" sz="3600" dirty="0"/>
              <a:t>人类胚胎的早期发育（第</a:t>
            </a:r>
            <a:r>
              <a:rPr lang="en-US" altLang="zh-CN" sz="3600" dirty="0"/>
              <a:t>16</a:t>
            </a:r>
            <a:r>
              <a:rPr lang="zh-CN" altLang="en-US" sz="3600" dirty="0"/>
              <a:t>天三胚层的胚胎）</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47_14GermLayerDerivative-U">
            <a:extLst>
              <a:ext uri="{FF2B5EF4-FFF2-40B4-BE49-F238E27FC236}">
                <a16:creationId xmlns:a16="http://schemas.microsoft.com/office/drawing/2014/main" id="{881F40AC-401E-4354-87C6-A805384AA4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755"/>
          <a:stretch/>
        </p:blipFill>
        <p:spPr bwMode="auto">
          <a:xfrm>
            <a:off x="1820864" y="1519239"/>
            <a:ext cx="8548687" cy="3749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7">
            <a:extLst>
              <a:ext uri="{FF2B5EF4-FFF2-40B4-BE49-F238E27FC236}">
                <a16:creationId xmlns:a16="http://schemas.microsoft.com/office/drawing/2014/main" id="{7FE7BB1C-3010-42FC-9094-B3BF0E19469F}"/>
              </a:ext>
            </a:extLst>
          </p:cNvPr>
          <p:cNvSpPr txBox="1">
            <a:spLocks noChangeArrowheads="1"/>
          </p:cNvSpPr>
          <p:nvPr/>
        </p:nvSpPr>
        <p:spPr bwMode="auto">
          <a:xfrm>
            <a:off x="2699431" y="1519239"/>
            <a:ext cx="1211262"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sz="2800" dirty="0">
                <a:latin typeface="黑体" panose="02010609060101010101" pitchFamily="49" charset="-122"/>
                <a:ea typeface="黑体" panose="02010609060101010101" pitchFamily="49" charset="-122"/>
                <a:sym typeface="Symbol" panose="05050102010706020507" pitchFamily="18" charset="2"/>
              </a:rPr>
              <a:t>外胚层</a:t>
            </a:r>
            <a:endParaRPr kumimoji="0" lang="en-US" altLang="zh-CN" sz="2800" dirty="0">
              <a:latin typeface="黑体" panose="02010609060101010101" pitchFamily="49" charset="-122"/>
              <a:ea typeface="黑体" panose="02010609060101010101" pitchFamily="49" charset="-122"/>
              <a:sym typeface="Symbol" panose="05050102010706020507" pitchFamily="18" charset="2"/>
            </a:endParaRPr>
          </a:p>
        </p:txBody>
      </p:sp>
      <p:sp>
        <p:nvSpPr>
          <p:cNvPr id="41988" name="Text Box 8">
            <a:extLst>
              <a:ext uri="{FF2B5EF4-FFF2-40B4-BE49-F238E27FC236}">
                <a16:creationId xmlns:a16="http://schemas.microsoft.com/office/drawing/2014/main" id="{541AAEBF-DF71-430C-8F48-B0FE7C1BCFDA}"/>
              </a:ext>
            </a:extLst>
          </p:cNvPr>
          <p:cNvSpPr txBox="1">
            <a:spLocks noChangeArrowheads="1"/>
          </p:cNvSpPr>
          <p:nvPr/>
        </p:nvSpPr>
        <p:spPr bwMode="auto">
          <a:xfrm>
            <a:off x="5489575" y="1519828"/>
            <a:ext cx="1211262"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sz="2800" dirty="0">
                <a:latin typeface="黑体" panose="02010609060101010101" pitchFamily="49" charset="-122"/>
                <a:ea typeface="黑体" panose="02010609060101010101" pitchFamily="49" charset="-122"/>
                <a:sym typeface="Symbol" panose="05050102010706020507" pitchFamily="18" charset="2"/>
              </a:rPr>
              <a:t>中胚层</a:t>
            </a:r>
            <a:endParaRPr kumimoji="0" lang="en-US" altLang="zh-CN" sz="2800" dirty="0">
              <a:latin typeface="黑体" panose="02010609060101010101" pitchFamily="49" charset="-122"/>
              <a:ea typeface="黑体" panose="02010609060101010101" pitchFamily="49" charset="-122"/>
              <a:sym typeface="Symbol" panose="05050102010706020507" pitchFamily="18" charset="2"/>
            </a:endParaRPr>
          </a:p>
        </p:txBody>
      </p:sp>
      <p:sp>
        <p:nvSpPr>
          <p:cNvPr id="41989" name="Text Box 9">
            <a:extLst>
              <a:ext uri="{FF2B5EF4-FFF2-40B4-BE49-F238E27FC236}">
                <a16:creationId xmlns:a16="http://schemas.microsoft.com/office/drawing/2014/main" id="{03CC5BA1-1FC0-4F9C-91EA-9C405FA0B9EA}"/>
              </a:ext>
            </a:extLst>
          </p:cNvPr>
          <p:cNvSpPr txBox="1">
            <a:spLocks noChangeArrowheads="1"/>
          </p:cNvSpPr>
          <p:nvPr/>
        </p:nvSpPr>
        <p:spPr bwMode="auto">
          <a:xfrm>
            <a:off x="8389938" y="1519239"/>
            <a:ext cx="1211262"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kumimoji="0" lang="zh-CN" altLang="en-US" sz="2800" dirty="0">
                <a:latin typeface="黑体" panose="02010609060101010101" pitchFamily="49" charset="-122"/>
                <a:ea typeface="黑体" panose="02010609060101010101" pitchFamily="49" charset="-122"/>
                <a:sym typeface="Symbol" panose="05050102010706020507" pitchFamily="18" charset="2"/>
              </a:rPr>
              <a:t>内胚层</a:t>
            </a:r>
            <a:endParaRPr kumimoji="0" lang="en-US" altLang="zh-CN" sz="2800" dirty="0">
              <a:latin typeface="黑体" panose="02010609060101010101" pitchFamily="49" charset="-122"/>
              <a:ea typeface="黑体" panose="02010609060101010101" pitchFamily="49" charset="-122"/>
              <a:sym typeface="Symbol" panose="05050102010706020507" pitchFamily="18" charset="2"/>
            </a:endParaRPr>
          </a:p>
        </p:txBody>
      </p:sp>
      <p:sp>
        <p:nvSpPr>
          <p:cNvPr id="41990" name="矩形 2">
            <a:extLst>
              <a:ext uri="{FF2B5EF4-FFF2-40B4-BE49-F238E27FC236}">
                <a16:creationId xmlns:a16="http://schemas.microsoft.com/office/drawing/2014/main" id="{DAA71B5E-A4E5-48F3-A29F-C61283B4DFBB}"/>
              </a:ext>
            </a:extLst>
          </p:cNvPr>
          <p:cNvSpPr>
            <a:spLocks noChangeArrowheads="1"/>
          </p:cNvSpPr>
          <p:nvPr/>
        </p:nvSpPr>
        <p:spPr bwMode="auto">
          <a:xfrm>
            <a:off x="2133600" y="2140666"/>
            <a:ext cx="2627313" cy="257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400" b="1">
                <a:solidFill>
                  <a:schemeClr val="tx1"/>
                </a:solidFill>
                <a:latin typeface="Times New Roman" panose="02020603050405020304" pitchFamily="18" charset="0"/>
              </a:defRPr>
            </a:lvl1pPr>
            <a:lvl2pPr>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marL="0" lvl="1">
              <a:lnSpc>
                <a:spcPct val="150000"/>
              </a:lnSpc>
            </a:pPr>
            <a:r>
              <a:rPr lang="zh-CN" altLang="en-US" sz="2800" dirty="0">
                <a:latin typeface="黑体" panose="02010609060101010101" pitchFamily="49" charset="-122"/>
                <a:ea typeface="黑体" panose="02010609060101010101" pitchFamily="49" charset="-122"/>
              </a:rPr>
              <a:t>神经系统</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感觉器官</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表皮及其附属结构（如汗腺）</a:t>
            </a:r>
          </a:p>
        </p:txBody>
      </p:sp>
      <p:sp>
        <p:nvSpPr>
          <p:cNvPr id="41991" name="矩形 3">
            <a:extLst>
              <a:ext uri="{FF2B5EF4-FFF2-40B4-BE49-F238E27FC236}">
                <a16:creationId xmlns:a16="http://schemas.microsoft.com/office/drawing/2014/main" id="{B613A5A9-669C-4BD9-B039-F73639B61A7D}"/>
              </a:ext>
            </a:extLst>
          </p:cNvPr>
          <p:cNvSpPr>
            <a:spLocks noChangeArrowheads="1"/>
          </p:cNvSpPr>
          <p:nvPr/>
        </p:nvSpPr>
        <p:spPr bwMode="auto">
          <a:xfrm>
            <a:off x="5111750" y="1855602"/>
            <a:ext cx="1966913" cy="322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400" b="1">
                <a:solidFill>
                  <a:schemeClr val="tx1"/>
                </a:solidFill>
                <a:latin typeface="Times New Roman" panose="02020603050405020304" pitchFamily="18" charset="0"/>
              </a:defRPr>
            </a:lvl1pPr>
            <a:lvl2pPr>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marL="0" lvl="1">
              <a:lnSpc>
                <a:spcPct val="150000"/>
              </a:lnSpc>
            </a:pPr>
            <a:r>
              <a:rPr lang="zh-CN" altLang="en-US" sz="2800" dirty="0">
                <a:latin typeface="黑体" panose="02010609060101010101" pitchFamily="49" charset="-122"/>
                <a:ea typeface="黑体" panose="02010609060101010101" pitchFamily="49" charset="-122"/>
              </a:rPr>
              <a:t>骨骼</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肌肉</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循环系统</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泌尿系统</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生殖系统</a:t>
            </a:r>
          </a:p>
        </p:txBody>
      </p:sp>
      <p:sp>
        <p:nvSpPr>
          <p:cNvPr id="41992" name="矩形 4">
            <a:extLst>
              <a:ext uri="{FF2B5EF4-FFF2-40B4-BE49-F238E27FC236}">
                <a16:creationId xmlns:a16="http://schemas.microsoft.com/office/drawing/2014/main" id="{05941D8F-0AFE-4249-9AA2-10DC6DBBE4B6}"/>
              </a:ext>
            </a:extLst>
          </p:cNvPr>
          <p:cNvSpPr>
            <a:spLocks noChangeArrowheads="1"/>
          </p:cNvSpPr>
          <p:nvPr/>
        </p:nvSpPr>
        <p:spPr bwMode="auto">
          <a:xfrm>
            <a:off x="7809026" y="2224315"/>
            <a:ext cx="2373086" cy="19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sz="2400" b="1">
                <a:solidFill>
                  <a:schemeClr val="tx1"/>
                </a:solidFill>
                <a:latin typeface="Times New Roman" panose="02020603050405020304" pitchFamily="18" charset="0"/>
              </a:defRPr>
            </a:lvl1pPr>
            <a:lvl2pPr>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marL="0" lvl="1">
              <a:lnSpc>
                <a:spcPct val="150000"/>
              </a:lnSpc>
            </a:pPr>
            <a:r>
              <a:rPr lang="zh-CN" altLang="en-US" sz="2800" dirty="0">
                <a:latin typeface="黑体" panose="02010609060101010101" pitchFamily="49" charset="-122"/>
                <a:ea typeface="黑体" panose="02010609060101010101" pitchFamily="49" charset="-122"/>
              </a:rPr>
              <a:t>肝、胰等腺体</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呼吸道上皮</a:t>
            </a:r>
            <a:endParaRPr lang="en-US" altLang="zh-CN" sz="2800" dirty="0">
              <a:latin typeface="黑体" panose="02010609060101010101" pitchFamily="49" charset="-122"/>
              <a:ea typeface="黑体" panose="02010609060101010101" pitchFamily="49" charset="-122"/>
            </a:endParaRPr>
          </a:p>
          <a:p>
            <a:pPr marL="0" lvl="1">
              <a:lnSpc>
                <a:spcPct val="150000"/>
              </a:lnSpc>
            </a:pPr>
            <a:r>
              <a:rPr lang="zh-CN" altLang="en-US" sz="2800" dirty="0">
                <a:latin typeface="黑体" panose="02010609060101010101" pitchFamily="49" charset="-122"/>
                <a:ea typeface="黑体" panose="02010609060101010101" pitchFamily="49" charset="-122"/>
              </a:rPr>
              <a:t>消化道上皮</a:t>
            </a:r>
          </a:p>
        </p:txBody>
      </p:sp>
      <p:sp>
        <p:nvSpPr>
          <p:cNvPr id="41993" name="标题 1">
            <a:extLst>
              <a:ext uri="{FF2B5EF4-FFF2-40B4-BE49-F238E27FC236}">
                <a16:creationId xmlns:a16="http://schemas.microsoft.com/office/drawing/2014/main" id="{6C2832D4-9AA0-4390-8E3B-5F47AA782CBB}"/>
              </a:ext>
            </a:extLst>
          </p:cNvPr>
          <p:cNvSpPr>
            <a:spLocks noGrp="1" noChangeArrowheads="1"/>
          </p:cNvSpPr>
          <p:nvPr>
            <p:ph type="title"/>
          </p:nvPr>
        </p:nvSpPr>
        <p:spPr>
          <a:xfrm>
            <a:off x="1647371" y="367600"/>
            <a:ext cx="8534400" cy="503237"/>
          </a:xfrm>
        </p:spPr>
        <p:txBody>
          <a:bodyPr/>
          <a:lstStyle/>
          <a:p>
            <a:pPr algn="ctr"/>
            <a:r>
              <a:rPr lang="zh-CN" altLang="en-US" dirty="0"/>
              <a:t>三胚层发育成身体的各个部分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5" descr="46_17-HumanFetalDevel-U">
            <a:extLst>
              <a:ext uri="{FF2B5EF4-FFF2-40B4-BE49-F238E27FC236}">
                <a16:creationId xmlns:a16="http://schemas.microsoft.com/office/drawing/2014/main" id="{9892D9DB-2E94-4516-9725-537A0AE70B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824"/>
          <a:stretch/>
        </p:blipFill>
        <p:spPr bwMode="auto">
          <a:xfrm>
            <a:off x="1825625" y="1843090"/>
            <a:ext cx="8540750" cy="2953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7">
            <a:extLst>
              <a:ext uri="{FF2B5EF4-FFF2-40B4-BE49-F238E27FC236}">
                <a16:creationId xmlns:a16="http://schemas.microsoft.com/office/drawing/2014/main" id="{52CE6EE2-41C3-4502-BFDB-B77EC2BF4241}"/>
              </a:ext>
            </a:extLst>
          </p:cNvPr>
          <p:cNvSpPr txBox="1">
            <a:spLocks noChangeArrowheads="1"/>
          </p:cNvSpPr>
          <p:nvPr/>
        </p:nvSpPr>
        <p:spPr bwMode="auto">
          <a:xfrm>
            <a:off x="1790700" y="4557714"/>
            <a:ext cx="148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en-US" altLang="zh-CN" sz="2000">
                <a:latin typeface="黑体" panose="02010609060101010101" pitchFamily="49" charset="-122"/>
                <a:ea typeface="黑体" panose="02010609060101010101" pitchFamily="49" charset="-122"/>
                <a:sym typeface="Symbol" panose="05050102010706020507" pitchFamily="18" charset="2"/>
              </a:rPr>
              <a:t>(a) </a:t>
            </a:r>
            <a:r>
              <a:rPr kumimoji="0" lang="zh-CN" altLang="en-US" sz="2000">
                <a:latin typeface="黑体" panose="02010609060101010101" pitchFamily="49" charset="-122"/>
                <a:ea typeface="黑体" panose="02010609060101010101" pitchFamily="49" charset="-122"/>
                <a:sym typeface="Symbol" panose="05050102010706020507" pitchFamily="18" charset="2"/>
              </a:rPr>
              <a:t>第</a:t>
            </a:r>
            <a:r>
              <a:rPr kumimoji="0" lang="en-US" altLang="zh-CN" sz="2000">
                <a:latin typeface="黑体" panose="02010609060101010101" pitchFamily="49" charset="-122"/>
                <a:ea typeface="黑体" panose="02010609060101010101" pitchFamily="49" charset="-122"/>
                <a:sym typeface="Symbol" panose="05050102010706020507" pitchFamily="18" charset="2"/>
              </a:rPr>
              <a:t>5</a:t>
            </a:r>
            <a:r>
              <a:rPr kumimoji="0" lang="zh-CN" altLang="en-US" sz="2000">
                <a:latin typeface="黑体" panose="02010609060101010101" pitchFamily="49" charset="-122"/>
                <a:ea typeface="黑体" panose="02010609060101010101" pitchFamily="49" charset="-122"/>
                <a:sym typeface="Symbol" panose="05050102010706020507" pitchFamily="18" charset="2"/>
              </a:rPr>
              <a:t>周</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44036" name="Text Box 8">
            <a:extLst>
              <a:ext uri="{FF2B5EF4-FFF2-40B4-BE49-F238E27FC236}">
                <a16:creationId xmlns:a16="http://schemas.microsoft.com/office/drawing/2014/main" id="{13294D29-B104-4E09-851A-E63BBE0C3750}"/>
              </a:ext>
            </a:extLst>
          </p:cNvPr>
          <p:cNvSpPr txBox="1">
            <a:spLocks noChangeArrowheads="1"/>
          </p:cNvSpPr>
          <p:nvPr/>
        </p:nvSpPr>
        <p:spPr bwMode="auto">
          <a:xfrm>
            <a:off x="4646614" y="4551364"/>
            <a:ext cx="1824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en-US" altLang="zh-CN" sz="2000">
                <a:latin typeface="黑体" panose="02010609060101010101" pitchFamily="49" charset="-122"/>
                <a:ea typeface="黑体" panose="02010609060101010101" pitchFamily="49" charset="-122"/>
                <a:sym typeface="Symbol" panose="05050102010706020507" pitchFamily="18" charset="2"/>
              </a:rPr>
              <a:t>(b) </a:t>
            </a:r>
            <a:r>
              <a:rPr kumimoji="0" lang="zh-CN" altLang="en-US" sz="2000">
                <a:latin typeface="黑体" panose="02010609060101010101" pitchFamily="49" charset="-122"/>
                <a:ea typeface="黑体" panose="02010609060101010101" pitchFamily="49" charset="-122"/>
                <a:sym typeface="Symbol" panose="05050102010706020507" pitchFamily="18" charset="2"/>
              </a:rPr>
              <a:t>第</a:t>
            </a:r>
            <a:r>
              <a:rPr kumimoji="0" lang="en-US" altLang="zh-CN" sz="2000">
                <a:latin typeface="黑体" panose="02010609060101010101" pitchFamily="49" charset="-122"/>
                <a:ea typeface="黑体" panose="02010609060101010101" pitchFamily="49" charset="-122"/>
                <a:sym typeface="Symbol" panose="05050102010706020507" pitchFamily="18" charset="2"/>
              </a:rPr>
              <a:t>14</a:t>
            </a:r>
            <a:r>
              <a:rPr kumimoji="0" lang="zh-CN" altLang="en-US" sz="2000">
                <a:latin typeface="黑体" panose="02010609060101010101" pitchFamily="49" charset="-122"/>
                <a:ea typeface="黑体" panose="02010609060101010101" pitchFamily="49" charset="-122"/>
                <a:sym typeface="Symbol" panose="05050102010706020507" pitchFamily="18" charset="2"/>
              </a:rPr>
              <a:t>周</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44037" name="Text Box 9">
            <a:extLst>
              <a:ext uri="{FF2B5EF4-FFF2-40B4-BE49-F238E27FC236}">
                <a16:creationId xmlns:a16="http://schemas.microsoft.com/office/drawing/2014/main" id="{77586B9A-8C02-4B39-94E3-9C0D18BD6D85}"/>
              </a:ext>
            </a:extLst>
          </p:cNvPr>
          <p:cNvSpPr txBox="1">
            <a:spLocks noChangeArrowheads="1"/>
          </p:cNvSpPr>
          <p:nvPr/>
        </p:nvSpPr>
        <p:spPr bwMode="auto">
          <a:xfrm>
            <a:off x="7513638" y="4541839"/>
            <a:ext cx="1738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37931725" indent="-37474525">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spcBef>
                <a:spcPct val="50000"/>
              </a:spcBef>
            </a:pPr>
            <a:r>
              <a:rPr kumimoji="0" lang="en-US" altLang="zh-CN" sz="2000">
                <a:latin typeface="黑体" panose="02010609060101010101" pitchFamily="49" charset="-122"/>
                <a:ea typeface="黑体" panose="02010609060101010101" pitchFamily="49" charset="-122"/>
                <a:sym typeface="Symbol" panose="05050102010706020507" pitchFamily="18" charset="2"/>
              </a:rPr>
              <a:t>(c) </a:t>
            </a:r>
            <a:r>
              <a:rPr kumimoji="0" lang="zh-CN" altLang="en-US" sz="2000">
                <a:latin typeface="黑体" panose="02010609060101010101" pitchFamily="49" charset="-122"/>
                <a:ea typeface="黑体" panose="02010609060101010101" pitchFamily="49" charset="-122"/>
                <a:sym typeface="Symbol" panose="05050102010706020507" pitchFamily="18" charset="2"/>
              </a:rPr>
              <a:t>第</a:t>
            </a:r>
            <a:r>
              <a:rPr kumimoji="0" lang="en-US" altLang="zh-CN" sz="2000">
                <a:latin typeface="黑体" panose="02010609060101010101" pitchFamily="49" charset="-122"/>
                <a:ea typeface="黑体" panose="02010609060101010101" pitchFamily="49" charset="-122"/>
                <a:sym typeface="Symbol" panose="05050102010706020507" pitchFamily="18" charset="2"/>
              </a:rPr>
              <a:t>20</a:t>
            </a:r>
            <a:r>
              <a:rPr kumimoji="0" lang="zh-CN" altLang="en-US" sz="2000">
                <a:latin typeface="黑体" panose="02010609060101010101" pitchFamily="49" charset="-122"/>
                <a:ea typeface="黑体" panose="02010609060101010101" pitchFamily="49" charset="-122"/>
                <a:sym typeface="Symbol" panose="05050102010706020507" pitchFamily="18" charset="2"/>
              </a:rPr>
              <a:t>周</a:t>
            </a:r>
            <a:endParaRPr kumimoji="0" lang="en-US" altLang="zh-CN" sz="2000">
              <a:latin typeface="黑体" panose="02010609060101010101" pitchFamily="49" charset="-122"/>
              <a:ea typeface="黑体" panose="02010609060101010101" pitchFamily="49" charset="-122"/>
              <a:sym typeface="Symbol" panose="05050102010706020507" pitchFamily="18" charset="2"/>
            </a:endParaRPr>
          </a:p>
        </p:txBody>
      </p:sp>
      <p:sp>
        <p:nvSpPr>
          <p:cNvPr id="44038" name="标题 1">
            <a:extLst>
              <a:ext uri="{FF2B5EF4-FFF2-40B4-BE49-F238E27FC236}">
                <a16:creationId xmlns:a16="http://schemas.microsoft.com/office/drawing/2014/main" id="{A19F2634-DCA2-43E3-9FBA-21D9A5385794}"/>
              </a:ext>
            </a:extLst>
          </p:cNvPr>
          <p:cNvSpPr>
            <a:spLocks noGrp="1" noChangeArrowheads="1"/>
          </p:cNvSpPr>
          <p:nvPr>
            <p:ph type="title"/>
          </p:nvPr>
        </p:nvSpPr>
        <p:spPr>
          <a:xfrm>
            <a:off x="1828800" y="334964"/>
            <a:ext cx="8534400" cy="503237"/>
          </a:xfrm>
        </p:spPr>
        <p:txBody>
          <a:bodyPr/>
          <a:lstStyle/>
          <a:p>
            <a:pPr algn="ctr"/>
            <a:r>
              <a:rPr lang="zh-CN" altLang="en-US" dirty="0"/>
              <a:t>人类胚胎发育</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200931684353665">
            <a:extLst>
              <a:ext uri="{FF2B5EF4-FFF2-40B4-BE49-F238E27FC236}">
                <a16:creationId xmlns:a16="http://schemas.microsoft.com/office/drawing/2014/main" id="{2BDE4986-B01E-4DFE-864C-7FF8C87E9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93664"/>
            <a:ext cx="8243887" cy="564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a:extLst>
              <a:ext uri="{FF2B5EF4-FFF2-40B4-BE49-F238E27FC236}">
                <a16:creationId xmlns:a16="http://schemas.microsoft.com/office/drawing/2014/main" id="{D8C5C67C-CBEE-4FE6-9B8D-6B491CB091F8}"/>
              </a:ext>
            </a:extLst>
          </p:cNvPr>
          <p:cNvSpPr>
            <a:spLocks noChangeArrowheads="1"/>
          </p:cNvSpPr>
          <p:nvPr/>
        </p:nvSpPr>
        <p:spPr bwMode="auto">
          <a:xfrm>
            <a:off x="2208213" y="5734051"/>
            <a:ext cx="79184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spcBef>
                <a:spcPct val="0"/>
              </a:spcBef>
              <a:buFontTx/>
              <a:buNone/>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一个受精</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天后的卵子，一些精细胞仍粘贴在它表面。胚胎和精细胞核呈紫色，精子的尾巴是绿色。蓝色区域是缝隙连接，它们把细胞彼此联系在一起。  </a:t>
            </a:r>
          </a:p>
        </p:txBody>
      </p:sp>
    </p:spTree>
    <p:extLst>
      <p:ext uri="{BB962C8B-B14F-4D97-AF65-F5344CB8AC3E}">
        <p14:creationId xmlns:p14="http://schemas.microsoft.com/office/powerpoint/2010/main" val="1103827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jl">
            <a:extLst>
              <a:ext uri="{FF2B5EF4-FFF2-40B4-BE49-F238E27FC236}">
                <a16:creationId xmlns:a16="http://schemas.microsoft.com/office/drawing/2014/main" id="{9BEE8026-E15C-4289-8D39-30C9FCDA5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1" y="144463"/>
            <a:ext cx="6518275"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3">
            <a:extLst>
              <a:ext uri="{FF2B5EF4-FFF2-40B4-BE49-F238E27FC236}">
                <a16:creationId xmlns:a16="http://schemas.microsoft.com/office/drawing/2014/main" id="{6055F799-C6B4-4BB5-8F70-19575E3D0DE7}"/>
              </a:ext>
            </a:extLst>
          </p:cNvPr>
          <p:cNvSpPr txBox="1">
            <a:spLocks noChangeArrowheads="1"/>
          </p:cNvSpPr>
          <p:nvPr/>
        </p:nvSpPr>
        <p:spPr bwMode="auto">
          <a:xfrm>
            <a:off x="8292872" y="2274887"/>
            <a:ext cx="320244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spcBef>
                <a:spcPct val="50000"/>
              </a:spcBef>
              <a:buFontTx/>
              <a:buNone/>
            </a:pPr>
            <a:r>
              <a:rPr lang="zh-CN" altLang="en-US" sz="2400" b="1" dirty="0">
                <a:latin typeface="楷体_GB2312" pitchFamily="49" charset="-122"/>
                <a:ea typeface="楷体_GB2312" pitchFamily="49" charset="-122"/>
              </a:rPr>
              <a:t>受精后</a:t>
            </a:r>
            <a:r>
              <a:rPr lang="en-US" altLang="zh-CN" sz="2400" b="1" dirty="0">
                <a:latin typeface="楷体_GB2312" pitchFamily="49" charset="-122"/>
                <a:ea typeface="楷体_GB2312" pitchFamily="49" charset="-122"/>
              </a:rPr>
              <a:t>8</a:t>
            </a:r>
            <a:r>
              <a:rPr lang="zh-CN" altLang="en-US" sz="2400" b="1" dirty="0">
                <a:latin typeface="楷体_GB2312" pitchFamily="49" charset="-122"/>
                <a:ea typeface="楷体_GB2312" pitchFamily="49" charset="-122"/>
              </a:rPr>
              <a:t>天。胚芽完成</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着陆</a:t>
            </a:r>
            <a:r>
              <a:rPr lang="en-US" altLang="zh-CN" sz="2400" b="1" dirty="0">
                <a:latin typeface="楷体_GB2312" pitchFamily="49" charset="-122"/>
                <a:ea typeface="楷体_GB2312" pitchFamily="49" charset="-122"/>
              </a:rPr>
              <a:t>”</a:t>
            </a:r>
            <a:r>
              <a:rPr lang="zh-CN" altLang="en-US" sz="2400" b="1" dirty="0">
                <a:latin typeface="楷体_GB2312" pitchFamily="49" charset="-122"/>
                <a:ea typeface="楷体_GB2312" pitchFamily="49" charset="-122"/>
              </a:rPr>
              <a:t>，微微嵌入子宫内膜。此时它分裂发育为几百个细胞 </a:t>
            </a:r>
          </a:p>
        </p:txBody>
      </p:sp>
    </p:spTree>
    <p:extLst>
      <p:ext uri="{BB962C8B-B14F-4D97-AF65-F5344CB8AC3E}">
        <p14:creationId xmlns:p14="http://schemas.microsoft.com/office/powerpoint/2010/main" val="1574104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1776756" descr="6342903359067700422">
            <a:extLst>
              <a:ext uri="{FF2B5EF4-FFF2-40B4-BE49-F238E27FC236}">
                <a16:creationId xmlns:a16="http://schemas.microsoft.com/office/drawing/2014/main" id="{1CD079DC-5DBE-44A8-9E40-30095DE75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188913"/>
            <a:ext cx="6335713" cy="630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6">
            <a:extLst>
              <a:ext uri="{FF2B5EF4-FFF2-40B4-BE49-F238E27FC236}">
                <a16:creationId xmlns:a16="http://schemas.microsoft.com/office/drawing/2014/main" id="{021793C1-D262-4934-AA37-987F40BEFF38}"/>
              </a:ext>
            </a:extLst>
          </p:cNvPr>
          <p:cNvSpPr>
            <a:spLocks noChangeArrowheads="1"/>
          </p:cNvSpPr>
          <p:nvPr/>
        </p:nvSpPr>
        <p:spPr bwMode="auto">
          <a:xfrm>
            <a:off x="8328025" y="2886403"/>
            <a:ext cx="2089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just"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受精后</a:t>
            </a:r>
            <a:r>
              <a:rPr lang="en-US" altLang="zh-CN" sz="2800" b="1" dirty="0">
                <a:latin typeface="微软雅黑" panose="020B0503020204020204" pitchFamily="34" charset="-122"/>
                <a:ea typeface="微软雅黑" panose="020B0503020204020204" pitchFamily="34" charset="-122"/>
              </a:rPr>
              <a:t>8</a:t>
            </a:r>
            <a:r>
              <a:rPr lang="zh-CN" altLang="en-US" sz="2800" b="1" dirty="0">
                <a:latin typeface="微软雅黑" panose="020B0503020204020204" pitchFamily="34" charset="-122"/>
                <a:ea typeface="微软雅黑" panose="020B0503020204020204" pitchFamily="34" charset="-122"/>
              </a:rPr>
              <a:t>天 </a:t>
            </a:r>
          </a:p>
        </p:txBody>
      </p:sp>
    </p:spTree>
    <p:extLst>
      <p:ext uri="{BB962C8B-B14F-4D97-AF65-F5344CB8AC3E}">
        <p14:creationId xmlns:p14="http://schemas.microsoft.com/office/powerpoint/2010/main" val="267807336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ACF8074-D6FD-4F07-84B9-B7B6E8DA6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707" y="1027384"/>
            <a:ext cx="9630172" cy="5501214"/>
          </a:xfrm>
          <a:prstGeom prst="rect">
            <a:avLst/>
          </a:prstGeom>
        </p:spPr>
      </p:pic>
      <p:grpSp>
        <p:nvGrpSpPr>
          <p:cNvPr id="3" name="组合 2">
            <a:extLst>
              <a:ext uri="{FF2B5EF4-FFF2-40B4-BE49-F238E27FC236}">
                <a16:creationId xmlns:a16="http://schemas.microsoft.com/office/drawing/2014/main" id="{7C69C8FA-4839-4696-B974-3C97F2A1BA24}"/>
              </a:ext>
            </a:extLst>
          </p:cNvPr>
          <p:cNvGrpSpPr/>
          <p:nvPr/>
        </p:nvGrpSpPr>
        <p:grpSpPr>
          <a:xfrm>
            <a:off x="1641249" y="1102179"/>
            <a:ext cx="9560151" cy="5391281"/>
            <a:chOff x="1641249" y="1102179"/>
            <a:chExt cx="9560151" cy="5391281"/>
          </a:xfrm>
        </p:grpSpPr>
        <p:pic>
          <p:nvPicPr>
            <p:cNvPr id="10242" name="Picture 85" descr="46_12aaSpermatogenesis-U">
              <a:extLst>
                <a:ext uri="{FF2B5EF4-FFF2-40B4-BE49-F238E27FC236}">
                  <a16:creationId xmlns:a16="http://schemas.microsoft.com/office/drawing/2014/main" id="{4FD6369B-0277-4860-B1EC-B0A4D4EBDD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455"/>
            <a:stretch/>
          </p:blipFill>
          <p:spPr bwMode="auto">
            <a:xfrm>
              <a:off x="1641249" y="1135517"/>
              <a:ext cx="9560151" cy="535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4">
              <a:extLst>
                <a:ext uri="{FF2B5EF4-FFF2-40B4-BE49-F238E27FC236}">
                  <a16:creationId xmlns:a16="http://schemas.microsoft.com/office/drawing/2014/main" id="{316116E7-54F3-4E91-A285-F9F9625783EE}"/>
                </a:ext>
              </a:extLst>
            </p:cNvPr>
            <p:cNvSpPr txBox="1">
              <a:spLocks noChangeArrowheads="1"/>
            </p:cNvSpPr>
            <p:nvPr/>
          </p:nvSpPr>
          <p:spPr bwMode="auto">
            <a:xfrm>
              <a:off x="2603272" y="1102179"/>
              <a:ext cx="1242731" cy="299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a:latin typeface="黑体" panose="02010609060101010101" pitchFamily="49" charset="-122"/>
                  <a:ea typeface="黑体" panose="02010609060101010101" pitchFamily="49" charset="-122"/>
                </a:rPr>
                <a:t>附睾</a:t>
              </a:r>
              <a:endParaRPr lang="en-US" altLang="zh-TW" sz="2000">
                <a:latin typeface="黑体" panose="02010609060101010101" pitchFamily="49" charset="-122"/>
                <a:ea typeface="黑体" panose="02010609060101010101" pitchFamily="49" charset="-122"/>
              </a:endParaRPr>
            </a:p>
          </p:txBody>
        </p:sp>
        <p:sp>
          <p:nvSpPr>
            <p:cNvPr id="10244" name="Text Box 5">
              <a:extLst>
                <a:ext uri="{FF2B5EF4-FFF2-40B4-BE49-F238E27FC236}">
                  <a16:creationId xmlns:a16="http://schemas.microsoft.com/office/drawing/2014/main" id="{84652771-817E-4B56-B2F3-1429CEB79958}"/>
                </a:ext>
              </a:extLst>
            </p:cNvPr>
            <p:cNvSpPr txBox="1">
              <a:spLocks noChangeArrowheads="1"/>
            </p:cNvSpPr>
            <p:nvPr/>
          </p:nvSpPr>
          <p:spPr bwMode="auto">
            <a:xfrm>
              <a:off x="3630386" y="1306966"/>
              <a:ext cx="1509030" cy="473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a:latin typeface="黑体" panose="02010609060101010101" pitchFamily="49" charset="-122"/>
                  <a:ea typeface="黑体" panose="02010609060101010101" pitchFamily="49" charset="-122"/>
                </a:rPr>
                <a:t>生精小管</a:t>
              </a:r>
              <a:endParaRPr lang="en-US" altLang="zh-TW" sz="2000">
                <a:latin typeface="黑体" panose="02010609060101010101" pitchFamily="49" charset="-122"/>
                <a:ea typeface="黑体" panose="02010609060101010101" pitchFamily="49" charset="-122"/>
              </a:endParaRPr>
            </a:p>
          </p:txBody>
        </p:sp>
        <p:sp>
          <p:nvSpPr>
            <p:cNvPr id="10245" name="Text Box 6">
              <a:extLst>
                <a:ext uri="{FF2B5EF4-FFF2-40B4-BE49-F238E27FC236}">
                  <a16:creationId xmlns:a16="http://schemas.microsoft.com/office/drawing/2014/main" id="{1DBCFE24-B6FF-42E2-9397-1E4A2704C84A}"/>
                </a:ext>
              </a:extLst>
            </p:cNvPr>
            <p:cNvSpPr txBox="1">
              <a:spLocks noChangeArrowheads="1"/>
            </p:cNvSpPr>
            <p:nvPr/>
          </p:nvSpPr>
          <p:spPr bwMode="auto">
            <a:xfrm>
              <a:off x="3177868" y="3029063"/>
              <a:ext cx="736761" cy="27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latin typeface="黑体" panose="02010609060101010101" pitchFamily="49" charset="-122"/>
                  <a:ea typeface="黑体" panose="02010609060101010101" pitchFamily="49" charset="-122"/>
                </a:rPr>
                <a:t>睾丸</a:t>
              </a:r>
              <a:endParaRPr lang="en-US" altLang="zh-TW" sz="2000" dirty="0">
                <a:latin typeface="黑体" panose="02010609060101010101" pitchFamily="49" charset="-122"/>
                <a:ea typeface="黑体" panose="02010609060101010101" pitchFamily="49" charset="-122"/>
              </a:endParaRPr>
            </a:p>
          </p:txBody>
        </p:sp>
        <p:sp>
          <p:nvSpPr>
            <p:cNvPr id="10246" name="Text Box 7">
              <a:extLst>
                <a:ext uri="{FF2B5EF4-FFF2-40B4-BE49-F238E27FC236}">
                  <a16:creationId xmlns:a16="http://schemas.microsoft.com/office/drawing/2014/main" id="{B1B6245E-1569-49A4-9523-50698690BB9F}"/>
                </a:ext>
              </a:extLst>
            </p:cNvPr>
            <p:cNvSpPr txBox="1">
              <a:spLocks noChangeArrowheads="1"/>
            </p:cNvSpPr>
            <p:nvPr/>
          </p:nvSpPr>
          <p:spPr bwMode="auto">
            <a:xfrm>
              <a:off x="3481219" y="3603333"/>
              <a:ext cx="1360416" cy="50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lnSpc>
                  <a:spcPct val="90000"/>
                </a:lnSpc>
              </a:pPr>
              <a:r>
                <a:rPr lang="zh-CN" altLang="en-US" sz="2000" dirty="0">
                  <a:latin typeface="黑体" panose="02010609060101010101" pitchFamily="49" charset="-122"/>
                  <a:ea typeface="黑体" panose="02010609060101010101" pitchFamily="49" charset="-122"/>
                </a:rPr>
                <a:t>生精小管</a:t>
              </a:r>
              <a:endParaRPr lang="en-US" altLang="zh-CN" sz="2000" dirty="0">
                <a:latin typeface="黑体" panose="02010609060101010101" pitchFamily="49" charset="-122"/>
                <a:ea typeface="黑体" panose="02010609060101010101" pitchFamily="49" charset="-122"/>
              </a:endParaRPr>
            </a:p>
            <a:p>
              <a:pPr algn="ctr">
                <a:lnSpc>
                  <a:spcPct val="90000"/>
                </a:lnSpc>
              </a:pPr>
              <a:r>
                <a:rPr lang="zh-CN" altLang="en-US" sz="2000" dirty="0">
                  <a:latin typeface="黑体" panose="02010609060101010101" pitchFamily="49" charset="-122"/>
                  <a:ea typeface="黑体" panose="02010609060101010101" pitchFamily="49" charset="-122"/>
                </a:rPr>
                <a:t>横截面</a:t>
              </a:r>
              <a:endParaRPr lang="en-US" altLang="zh-TW" sz="2000" dirty="0">
                <a:latin typeface="黑体" panose="02010609060101010101" pitchFamily="49" charset="-122"/>
                <a:ea typeface="黑体" panose="02010609060101010101" pitchFamily="49" charset="-122"/>
              </a:endParaRPr>
            </a:p>
          </p:txBody>
        </p:sp>
        <p:sp>
          <p:nvSpPr>
            <p:cNvPr id="10247" name="Text Box 21">
              <a:extLst>
                <a:ext uri="{FF2B5EF4-FFF2-40B4-BE49-F238E27FC236}">
                  <a16:creationId xmlns:a16="http://schemas.microsoft.com/office/drawing/2014/main" id="{356DB8F6-11C3-4A6A-A378-51D10C5E2CBE}"/>
                </a:ext>
              </a:extLst>
            </p:cNvPr>
            <p:cNvSpPr txBox="1">
              <a:spLocks noChangeArrowheads="1"/>
            </p:cNvSpPr>
            <p:nvPr/>
          </p:nvSpPr>
          <p:spPr bwMode="auto">
            <a:xfrm>
              <a:off x="9632931" y="2437929"/>
              <a:ext cx="1161066" cy="520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latin typeface="黑体" panose="02010609060101010101" pitchFamily="49" charset="-122"/>
                  <a:ea typeface="黑体" panose="02010609060101010101" pitchFamily="49" charset="-122"/>
                </a:rPr>
                <a:t>精原细胞（</a:t>
              </a:r>
              <a:r>
                <a:rPr lang="zh-CN" altLang="en-US" sz="2000" dirty="0">
                  <a:solidFill>
                    <a:srgbClr val="FF0000"/>
                  </a:solidFill>
                  <a:latin typeface="黑体" panose="02010609060101010101" pitchFamily="49" charset="-122"/>
                  <a:ea typeface="黑体" panose="02010609060101010101" pitchFamily="49" charset="-122"/>
                </a:rPr>
                <a:t>生殖细胞</a:t>
              </a:r>
              <a:r>
                <a:rPr lang="zh-CN" altLang="en-US" sz="2000" dirty="0">
                  <a:latin typeface="黑体" panose="02010609060101010101" pitchFamily="49" charset="-122"/>
                  <a:ea typeface="黑体" panose="02010609060101010101" pitchFamily="49" charset="-122"/>
                </a:rPr>
                <a:t>）</a:t>
              </a:r>
              <a:endParaRPr lang="en-US" altLang="zh-TW" sz="2000" dirty="0">
                <a:latin typeface="黑体" panose="02010609060101010101" pitchFamily="49" charset="-122"/>
                <a:ea typeface="黑体" panose="02010609060101010101" pitchFamily="49" charset="-122"/>
              </a:endParaRPr>
            </a:p>
          </p:txBody>
        </p:sp>
        <p:sp>
          <p:nvSpPr>
            <p:cNvPr id="10248" name="Text Box 24">
              <a:extLst>
                <a:ext uri="{FF2B5EF4-FFF2-40B4-BE49-F238E27FC236}">
                  <a16:creationId xmlns:a16="http://schemas.microsoft.com/office/drawing/2014/main" id="{B03EA85B-50FC-4E02-8AAD-A48B19875726}"/>
                </a:ext>
              </a:extLst>
            </p:cNvPr>
            <p:cNvSpPr txBox="1">
              <a:spLocks noChangeArrowheads="1"/>
            </p:cNvSpPr>
            <p:nvPr/>
          </p:nvSpPr>
          <p:spPr bwMode="auto">
            <a:xfrm>
              <a:off x="9578955" y="3152304"/>
              <a:ext cx="1548088" cy="5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a:latin typeface="黑体" panose="02010609060101010101" pitchFamily="49" charset="-122"/>
                  <a:ea typeface="黑体" panose="02010609060101010101" pitchFamily="49" charset="-122"/>
                </a:rPr>
                <a:t>初级精母细胞</a:t>
              </a:r>
              <a:endParaRPr lang="en-US" altLang="zh-TW" sz="2000">
                <a:latin typeface="黑体" panose="02010609060101010101" pitchFamily="49" charset="-122"/>
                <a:ea typeface="黑体" panose="02010609060101010101" pitchFamily="49" charset="-122"/>
              </a:endParaRPr>
            </a:p>
          </p:txBody>
        </p:sp>
        <p:sp>
          <p:nvSpPr>
            <p:cNvPr id="10249" name="Text Box 27">
              <a:extLst>
                <a:ext uri="{FF2B5EF4-FFF2-40B4-BE49-F238E27FC236}">
                  <a16:creationId xmlns:a16="http://schemas.microsoft.com/office/drawing/2014/main" id="{D63E8554-8238-440C-87CD-9F5A3031C16D}"/>
                </a:ext>
              </a:extLst>
            </p:cNvPr>
            <p:cNvSpPr txBox="1">
              <a:spLocks noChangeArrowheads="1"/>
            </p:cNvSpPr>
            <p:nvPr/>
          </p:nvSpPr>
          <p:spPr bwMode="auto">
            <a:xfrm>
              <a:off x="9578955" y="4687214"/>
              <a:ext cx="1336824" cy="539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latin typeface="黑体" panose="02010609060101010101" pitchFamily="49" charset="-122"/>
                  <a:ea typeface="黑体" panose="02010609060101010101" pitchFamily="49" charset="-122"/>
                </a:rPr>
                <a:t>精子细胞</a:t>
              </a:r>
              <a:endParaRPr lang="en-US" altLang="zh-TW" sz="2000" dirty="0">
                <a:latin typeface="黑体" panose="02010609060101010101" pitchFamily="49" charset="-122"/>
                <a:ea typeface="黑体" panose="02010609060101010101" pitchFamily="49" charset="-122"/>
              </a:endParaRPr>
            </a:p>
          </p:txBody>
        </p:sp>
        <p:sp>
          <p:nvSpPr>
            <p:cNvPr id="10250" name="Text Box 28">
              <a:extLst>
                <a:ext uri="{FF2B5EF4-FFF2-40B4-BE49-F238E27FC236}">
                  <a16:creationId xmlns:a16="http://schemas.microsoft.com/office/drawing/2014/main" id="{7B713AE8-E59C-4A5A-9414-C172BA9CCF11}"/>
                </a:ext>
              </a:extLst>
            </p:cNvPr>
            <p:cNvSpPr txBox="1">
              <a:spLocks noChangeArrowheads="1"/>
            </p:cNvSpPr>
            <p:nvPr/>
          </p:nvSpPr>
          <p:spPr bwMode="auto">
            <a:xfrm>
              <a:off x="9347910" y="3913921"/>
              <a:ext cx="1548088" cy="48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latin typeface="黑体" panose="02010609060101010101" pitchFamily="49" charset="-122"/>
                  <a:ea typeface="黑体" panose="02010609060101010101" pitchFamily="49" charset="-122"/>
                </a:rPr>
                <a:t>次级精母细胞</a:t>
              </a:r>
              <a:endParaRPr lang="en-US" altLang="zh-TW" sz="2000" dirty="0">
                <a:latin typeface="黑体" panose="02010609060101010101" pitchFamily="49" charset="-122"/>
                <a:ea typeface="黑体" panose="02010609060101010101" pitchFamily="49" charset="-122"/>
              </a:endParaRPr>
            </a:p>
          </p:txBody>
        </p:sp>
        <p:sp>
          <p:nvSpPr>
            <p:cNvPr id="10251" name="Text Box 30">
              <a:extLst>
                <a:ext uri="{FF2B5EF4-FFF2-40B4-BE49-F238E27FC236}">
                  <a16:creationId xmlns:a16="http://schemas.microsoft.com/office/drawing/2014/main" id="{1D061057-6CA7-416D-B14C-524927B1065B}"/>
                </a:ext>
              </a:extLst>
            </p:cNvPr>
            <p:cNvSpPr txBox="1">
              <a:spLocks noChangeArrowheads="1"/>
            </p:cNvSpPr>
            <p:nvPr/>
          </p:nvSpPr>
          <p:spPr bwMode="auto">
            <a:xfrm>
              <a:off x="9301518" y="5821112"/>
              <a:ext cx="1173493" cy="306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lnSpc>
                  <a:spcPct val="90000"/>
                </a:lnSpc>
              </a:pPr>
              <a:r>
                <a:rPr lang="zh-CN" altLang="en-US" sz="2000" dirty="0">
                  <a:latin typeface="黑体" panose="02010609060101010101" pitchFamily="49" charset="-122"/>
                  <a:ea typeface="黑体" panose="02010609060101010101" pitchFamily="49" charset="-122"/>
                </a:rPr>
                <a:t>精子</a:t>
              </a:r>
              <a:endParaRPr lang="en-US" altLang="zh-TW" sz="2000" dirty="0">
                <a:latin typeface="黑体" panose="02010609060101010101" pitchFamily="49" charset="-122"/>
                <a:ea typeface="黑体" panose="02010609060101010101" pitchFamily="49" charset="-122"/>
              </a:endParaRPr>
            </a:p>
          </p:txBody>
        </p:sp>
        <p:sp>
          <p:nvSpPr>
            <p:cNvPr id="10252" name="Text Box 72">
              <a:extLst>
                <a:ext uri="{FF2B5EF4-FFF2-40B4-BE49-F238E27FC236}">
                  <a16:creationId xmlns:a16="http://schemas.microsoft.com/office/drawing/2014/main" id="{5BF84A4A-C62C-49AF-9D32-76F864C940FC}"/>
                </a:ext>
              </a:extLst>
            </p:cNvPr>
            <p:cNvSpPr txBox="1">
              <a:spLocks noChangeArrowheads="1"/>
            </p:cNvSpPr>
            <p:nvPr/>
          </p:nvSpPr>
          <p:spPr bwMode="auto">
            <a:xfrm>
              <a:off x="5512477" y="1621375"/>
              <a:ext cx="1184146" cy="5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solidFill>
                    <a:srgbClr val="FF0000"/>
                  </a:solidFill>
                  <a:latin typeface="黑体" panose="02010609060101010101" pitchFamily="49" charset="-122"/>
                  <a:ea typeface="黑体" panose="02010609060101010101" pitchFamily="49" charset="-122"/>
                </a:rPr>
                <a:t>支持细胞</a:t>
              </a:r>
              <a:endParaRPr lang="en-US" altLang="zh-TW" sz="2000" dirty="0">
                <a:solidFill>
                  <a:srgbClr val="FF0000"/>
                </a:solidFill>
                <a:latin typeface="黑体" panose="02010609060101010101" pitchFamily="49" charset="-122"/>
                <a:ea typeface="黑体" panose="02010609060101010101" pitchFamily="49" charset="-122"/>
              </a:endParaRPr>
            </a:p>
          </p:txBody>
        </p:sp>
        <p:sp>
          <p:nvSpPr>
            <p:cNvPr id="10253" name="Text Box 73">
              <a:extLst>
                <a:ext uri="{FF2B5EF4-FFF2-40B4-BE49-F238E27FC236}">
                  <a16:creationId xmlns:a16="http://schemas.microsoft.com/office/drawing/2014/main" id="{A77E91A3-351B-41E5-8A0C-22649B69261A}"/>
                </a:ext>
              </a:extLst>
            </p:cNvPr>
            <p:cNvSpPr txBox="1">
              <a:spLocks noChangeArrowheads="1"/>
            </p:cNvSpPr>
            <p:nvPr/>
          </p:nvSpPr>
          <p:spPr bwMode="auto">
            <a:xfrm>
              <a:off x="5789923" y="4321629"/>
              <a:ext cx="2263546" cy="5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sz="2000" dirty="0">
                  <a:latin typeface="黑体" panose="02010609060101010101" pitchFamily="49" charset="-122"/>
                  <a:ea typeface="黑体" panose="02010609060101010101" pitchFamily="49" charset="-122"/>
                </a:rPr>
                <a:t>生精小管管腔</a:t>
              </a:r>
              <a:endParaRPr lang="en-US" altLang="zh-TW" sz="2000" dirty="0">
                <a:latin typeface="黑体" panose="02010609060101010101" pitchFamily="49" charset="-122"/>
                <a:ea typeface="黑体" panose="02010609060101010101" pitchFamily="49" charset="-122"/>
              </a:endParaRPr>
            </a:p>
          </p:txBody>
        </p:sp>
        <p:sp>
          <p:nvSpPr>
            <p:cNvPr id="10254" name="Line 74">
              <a:extLst>
                <a:ext uri="{FF2B5EF4-FFF2-40B4-BE49-F238E27FC236}">
                  <a16:creationId xmlns:a16="http://schemas.microsoft.com/office/drawing/2014/main" id="{2763AB40-4642-4D34-8029-7B90980674F9}"/>
                </a:ext>
              </a:extLst>
            </p:cNvPr>
            <p:cNvSpPr>
              <a:spLocks noChangeShapeType="1"/>
            </p:cNvSpPr>
            <p:nvPr/>
          </p:nvSpPr>
          <p:spPr bwMode="auto">
            <a:xfrm flipH="1">
              <a:off x="2614384" y="1405392"/>
              <a:ext cx="221917" cy="43196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55" name="Line 75">
              <a:extLst>
                <a:ext uri="{FF2B5EF4-FFF2-40B4-BE49-F238E27FC236}">
                  <a16:creationId xmlns:a16="http://schemas.microsoft.com/office/drawing/2014/main" id="{71B83E6C-A4D6-492C-93C8-A16514043777}"/>
                </a:ext>
              </a:extLst>
            </p:cNvPr>
            <p:cNvSpPr>
              <a:spLocks noChangeShapeType="1"/>
            </p:cNvSpPr>
            <p:nvPr/>
          </p:nvSpPr>
          <p:spPr bwMode="auto">
            <a:xfrm>
              <a:off x="2750469" y="3145454"/>
              <a:ext cx="38524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56" name="Line 76">
              <a:extLst>
                <a:ext uri="{FF2B5EF4-FFF2-40B4-BE49-F238E27FC236}">
                  <a16:creationId xmlns:a16="http://schemas.microsoft.com/office/drawing/2014/main" id="{55B74ED6-1E8F-4759-A546-0E741238E940}"/>
                </a:ext>
              </a:extLst>
            </p:cNvPr>
            <p:cNvSpPr>
              <a:spLocks noChangeShapeType="1"/>
            </p:cNvSpPr>
            <p:nvPr/>
          </p:nvSpPr>
          <p:spPr bwMode="auto">
            <a:xfrm flipH="1">
              <a:off x="4744768" y="3453904"/>
              <a:ext cx="266299" cy="1540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57" name="Line 77">
              <a:extLst>
                <a:ext uri="{FF2B5EF4-FFF2-40B4-BE49-F238E27FC236}">
                  <a16:creationId xmlns:a16="http://schemas.microsoft.com/office/drawing/2014/main" id="{451F9091-C2ED-43C9-982F-9CE862094008}"/>
                </a:ext>
              </a:extLst>
            </p:cNvPr>
            <p:cNvSpPr>
              <a:spLocks noChangeShapeType="1"/>
            </p:cNvSpPr>
            <p:nvPr/>
          </p:nvSpPr>
          <p:spPr bwMode="auto">
            <a:xfrm flipH="1">
              <a:off x="4003447" y="1589541"/>
              <a:ext cx="118947" cy="2662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58" name="Line 78">
              <a:extLst>
                <a:ext uri="{FF2B5EF4-FFF2-40B4-BE49-F238E27FC236}">
                  <a16:creationId xmlns:a16="http://schemas.microsoft.com/office/drawing/2014/main" id="{6DD2613A-1E72-4742-A234-E205BC766F49}"/>
                </a:ext>
              </a:extLst>
            </p:cNvPr>
            <p:cNvSpPr>
              <a:spLocks noChangeShapeType="1"/>
            </p:cNvSpPr>
            <p:nvPr/>
          </p:nvSpPr>
          <p:spPr bwMode="auto">
            <a:xfrm>
              <a:off x="6566977" y="1821401"/>
              <a:ext cx="500643" cy="37671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59" name="Line 79">
              <a:extLst>
                <a:ext uri="{FF2B5EF4-FFF2-40B4-BE49-F238E27FC236}">
                  <a16:creationId xmlns:a16="http://schemas.microsoft.com/office/drawing/2014/main" id="{E9AB8028-24A9-4870-A847-0D993E6EC2F5}"/>
                </a:ext>
              </a:extLst>
            </p:cNvPr>
            <p:cNvSpPr>
              <a:spLocks noChangeShapeType="1"/>
            </p:cNvSpPr>
            <p:nvPr/>
          </p:nvSpPr>
          <p:spPr bwMode="auto">
            <a:xfrm>
              <a:off x="7854760" y="1795711"/>
              <a:ext cx="1656634" cy="73981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60" name="Line 80">
              <a:extLst>
                <a:ext uri="{FF2B5EF4-FFF2-40B4-BE49-F238E27FC236}">
                  <a16:creationId xmlns:a16="http://schemas.microsoft.com/office/drawing/2014/main" id="{89B30DAF-7EC0-40B2-BCBB-9706FAAFD8BC}"/>
                </a:ext>
              </a:extLst>
            </p:cNvPr>
            <p:cNvSpPr>
              <a:spLocks noChangeShapeType="1"/>
            </p:cNvSpPr>
            <p:nvPr/>
          </p:nvSpPr>
          <p:spPr bwMode="auto">
            <a:xfrm>
              <a:off x="8627780" y="2844233"/>
              <a:ext cx="813752" cy="44430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61" name="Line 81">
              <a:extLst>
                <a:ext uri="{FF2B5EF4-FFF2-40B4-BE49-F238E27FC236}">
                  <a16:creationId xmlns:a16="http://schemas.microsoft.com/office/drawing/2014/main" id="{CD78B5D7-8C9C-473D-89B4-A002870C9EF3}"/>
                </a:ext>
              </a:extLst>
            </p:cNvPr>
            <p:cNvSpPr>
              <a:spLocks noChangeShapeType="1"/>
            </p:cNvSpPr>
            <p:nvPr/>
          </p:nvSpPr>
          <p:spPr bwMode="auto">
            <a:xfrm>
              <a:off x="8694965" y="3510784"/>
              <a:ext cx="549976" cy="50898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62" name="Line 82">
              <a:extLst>
                <a:ext uri="{FF2B5EF4-FFF2-40B4-BE49-F238E27FC236}">
                  <a16:creationId xmlns:a16="http://schemas.microsoft.com/office/drawing/2014/main" id="{FDB1794F-FC1F-41A6-9EE3-D6749B0CEB68}"/>
                </a:ext>
              </a:extLst>
            </p:cNvPr>
            <p:cNvSpPr>
              <a:spLocks noChangeShapeType="1"/>
            </p:cNvSpPr>
            <p:nvPr/>
          </p:nvSpPr>
          <p:spPr bwMode="auto">
            <a:xfrm>
              <a:off x="8873896" y="4024510"/>
              <a:ext cx="371045" cy="73776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63" name="Line 83">
              <a:extLst>
                <a:ext uri="{FF2B5EF4-FFF2-40B4-BE49-F238E27FC236}">
                  <a16:creationId xmlns:a16="http://schemas.microsoft.com/office/drawing/2014/main" id="{336075A7-15C6-40C4-A1B7-CF8D300387E3}"/>
                </a:ext>
              </a:extLst>
            </p:cNvPr>
            <p:cNvSpPr>
              <a:spLocks noChangeShapeType="1"/>
            </p:cNvSpPr>
            <p:nvPr/>
          </p:nvSpPr>
          <p:spPr bwMode="auto">
            <a:xfrm>
              <a:off x="8962664" y="4572774"/>
              <a:ext cx="254816" cy="18949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264" name="Line 84">
              <a:extLst>
                <a:ext uri="{FF2B5EF4-FFF2-40B4-BE49-F238E27FC236}">
                  <a16:creationId xmlns:a16="http://schemas.microsoft.com/office/drawing/2014/main" id="{6E83E846-106A-4078-8351-E6826B75701B}"/>
                </a:ext>
              </a:extLst>
            </p:cNvPr>
            <p:cNvSpPr>
              <a:spLocks noChangeShapeType="1"/>
            </p:cNvSpPr>
            <p:nvPr/>
          </p:nvSpPr>
          <p:spPr bwMode="auto">
            <a:xfrm>
              <a:off x="8962665" y="5488062"/>
              <a:ext cx="338854" cy="3330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dirty="0"/>
            </a:p>
          </p:txBody>
        </p:sp>
      </p:grpSp>
      <p:sp>
        <p:nvSpPr>
          <p:cNvPr id="27" name="Rectangle 2">
            <a:extLst>
              <a:ext uri="{FF2B5EF4-FFF2-40B4-BE49-F238E27FC236}">
                <a16:creationId xmlns:a16="http://schemas.microsoft.com/office/drawing/2014/main" id="{81ABF477-59BD-4256-A4F3-4BFBBAB2EE58}"/>
              </a:ext>
            </a:extLst>
          </p:cNvPr>
          <p:cNvSpPr>
            <a:spLocks noGrp="1" noChangeArrowheads="1"/>
          </p:cNvSpPr>
          <p:nvPr>
            <p:ph type="title"/>
          </p:nvPr>
        </p:nvSpPr>
        <p:spPr>
          <a:xfrm>
            <a:off x="1309688" y="147638"/>
            <a:ext cx="9448800" cy="487362"/>
          </a:xfrm>
        </p:spPr>
        <p:txBody>
          <a:bodyPr/>
          <a:lstStyle/>
          <a:p>
            <a:pPr eaLnBrk="1" hangingPunct="1"/>
            <a:r>
              <a:rPr lang="en-US" altLang="zh-CN" dirty="0"/>
              <a:t>1. </a:t>
            </a:r>
            <a:r>
              <a:rPr lang="zh-CN" altLang="en-US" dirty="0"/>
              <a:t>精子的发生</a:t>
            </a:r>
          </a:p>
        </p:txBody>
      </p:sp>
      <p:sp>
        <p:nvSpPr>
          <p:cNvPr id="28" name="矩形 27">
            <a:extLst>
              <a:ext uri="{FF2B5EF4-FFF2-40B4-BE49-F238E27FC236}">
                <a16:creationId xmlns:a16="http://schemas.microsoft.com/office/drawing/2014/main" id="{F44477C0-BED0-455C-8DEB-09CCE43A028B}"/>
              </a:ext>
            </a:extLst>
          </p:cNvPr>
          <p:cNvSpPr/>
          <p:nvPr/>
        </p:nvSpPr>
        <p:spPr>
          <a:xfrm>
            <a:off x="1001486" y="4567827"/>
            <a:ext cx="4935967" cy="1873718"/>
          </a:xfrm>
          <a:prstGeom prst="rect">
            <a:avLst/>
          </a:prstGeom>
        </p:spPr>
        <p:txBody>
          <a:bodyPr wrap="none">
            <a:spAutoFit/>
          </a:bodyPr>
          <a:lstStyle/>
          <a:p>
            <a:pPr marL="285750" indent="-285750">
              <a:lnSpc>
                <a:spcPct val="150000"/>
              </a:lnSpc>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场所：睾丸生精小管</a:t>
            </a:r>
            <a:endParaRPr lang="en-US" altLang="zh-CN" sz="2800" b="1" dirty="0">
              <a:solidFill>
                <a:srgbClr val="C00000"/>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时期：</a:t>
            </a:r>
            <a:r>
              <a:rPr lang="zh-CN" altLang="en-US" sz="2400" b="1" dirty="0">
                <a:solidFill>
                  <a:srgbClr val="C00000"/>
                </a:solidFill>
                <a:latin typeface="微软雅黑" panose="020B0503020204020204" pitchFamily="34" charset="-122"/>
                <a:ea typeface="微软雅黑" panose="020B0503020204020204" pitchFamily="34" charset="-122"/>
              </a:rPr>
              <a:t>从初情期到生殖机能衰退</a:t>
            </a:r>
            <a:endParaRPr lang="en-US" altLang="zh-CN" sz="24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en-US" altLang="zh-CN" sz="2400" b="1" dirty="0">
                <a:solidFill>
                  <a:srgbClr val="C00000"/>
                </a:solidFill>
                <a:latin typeface="微软雅黑" panose="020B0503020204020204" pitchFamily="34" charset="-122"/>
                <a:ea typeface="微软雅黑" panose="020B0503020204020204" pitchFamily="34" charset="-122"/>
              </a:rPr>
              <a:t>   </a:t>
            </a:r>
            <a:r>
              <a:rPr lang="zh-CN" altLang="en-US" sz="2400" b="1" dirty="0">
                <a:solidFill>
                  <a:srgbClr val="C00000"/>
                </a:solidFill>
                <a:latin typeface="微软雅黑" panose="020B0503020204020204" pitchFamily="34" charset="-122"/>
                <a:ea typeface="微软雅黑" panose="020B0503020204020204" pitchFamily="34" charset="-122"/>
              </a:rPr>
              <a:t>人：精原细胞→精子</a:t>
            </a:r>
            <a:r>
              <a:rPr lang="en-US" altLang="zh-CN" sz="2400" b="1" dirty="0">
                <a:solidFill>
                  <a:srgbClr val="C00000"/>
                </a:solidFill>
                <a:latin typeface="微软雅黑" panose="020B0503020204020204" pitchFamily="34" charset="-122"/>
                <a:ea typeface="微软雅黑" panose="020B0503020204020204" pitchFamily="34" charset="-122"/>
              </a:rPr>
              <a:t>(64±4.5</a:t>
            </a:r>
            <a:r>
              <a:rPr lang="zh-CN" altLang="en-US" sz="2400" b="1" dirty="0">
                <a:solidFill>
                  <a:srgbClr val="C00000"/>
                </a:solidFill>
                <a:latin typeface="微软雅黑" panose="020B0503020204020204" pitchFamily="34" charset="-122"/>
                <a:ea typeface="微软雅黑" panose="020B0503020204020204" pitchFamily="34" charset="-122"/>
              </a:rPr>
              <a:t>天</a:t>
            </a:r>
            <a:r>
              <a:rPr lang="en-US" altLang="zh-CN" sz="2400" b="1" dirty="0">
                <a:solidFill>
                  <a:srgbClr val="C00000"/>
                </a:solidFill>
                <a:latin typeface="微软雅黑" panose="020B0503020204020204" pitchFamily="34" charset="-122"/>
                <a:ea typeface="微软雅黑" panose="020B0503020204020204" pitchFamily="34" charset="-122"/>
              </a:rPr>
              <a:t>)</a:t>
            </a:r>
            <a:endParaRPr lang="zh-CN" altLang="en-US" sz="2800" dirty="0">
              <a:solidFill>
                <a:srgbClr val="C00000"/>
              </a:solidFill>
              <a:latin typeface="微软雅黑" panose="020B0503020204020204" pitchFamily="34" charset="-122"/>
              <a:ea typeface="微软雅黑" panose="020B0503020204020204" pitchFamily="34" charset="-122"/>
            </a:endParaRPr>
          </a:p>
        </p:txBody>
      </p:sp>
      <p:sp>
        <p:nvSpPr>
          <p:cNvPr id="29" name="Text Box 6">
            <a:extLst>
              <a:ext uri="{FF2B5EF4-FFF2-40B4-BE49-F238E27FC236}">
                <a16:creationId xmlns:a16="http://schemas.microsoft.com/office/drawing/2014/main" id="{1DBCFE24-B6FF-42E2-9397-1E4A2704C84A}"/>
              </a:ext>
            </a:extLst>
          </p:cNvPr>
          <p:cNvSpPr txBox="1">
            <a:spLocks noChangeArrowheads="1"/>
          </p:cNvSpPr>
          <p:nvPr/>
        </p:nvSpPr>
        <p:spPr bwMode="auto">
          <a:xfrm>
            <a:off x="1310399" y="3652312"/>
            <a:ext cx="736761" cy="27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lnSpc>
                <a:spcPct val="90000"/>
              </a:lnSpc>
            </a:pPr>
            <a:r>
              <a:rPr lang="zh-CN" altLang="en-US" sz="2000" dirty="0">
                <a:latin typeface="黑体" panose="02010609060101010101" pitchFamily="49" charset="-122"/>
                <a:ea typeface="黑体" panose="02010609060101010101" pitchFamily="49" charset="-122"/>
              </a:rPr>
              <a:t>疏松结缔组织</a:t>
            </a:r>
            <a:endParaRPr lang="en-US" altLang="zh-CN" sz="2000" dirty="0">
              <a:latin typeface="黑体" panose="02010609060101010101" pitchFamily="49" charset="-122"/>
              <a:ea typeface="黑体" panose="02010609060101010101" pitchFamily="49" charset="-122"/>
            </a:endParaRPr>
          </a:p>
          <a:p>
            <a:pPr algn="ctr">
              <a:lnSpc>
                <a:spcPct val="90000"/>
              </a:lnSpc>
            </a:pPr>
            <a:r>
              <a:rPr lang="zh-CN" altLang="en-US" sz="2000" dirty="0">
                <a:latin typeface="黑体" panose="02010609060101010101" pitchFamily="49" charset="-122"/>
                <a:ea typeface="黑体" panose="02010609060101010101" pitchFamily="49" charset="-122"/>
              </a:rPr>
              <a:t>（包含</a:t>
            </a:r>
            <a:r>
              <a:rPr lang="zh-CN" altLang="en-US" sz="2000" dirty="0">
                <a:solidFill>
                  <a:srgbClr val="FF0000"/>
                </a:solidFill>
                <a:latin typeface="黑体" panose="02010609060101010101" pitchFamily="49" charset="-122"/>
                <a:ea typeface="黑体" panose="02010609060101010101" pitchFamily="49" charset="-122"/>
              </a:rPr>
              <a:t>间质细胞</a:t>
            </a:r>
            <a:r>
              <a:rPr lang="zh-CN" altLang="en-US" sz="2000" dirty="0">
                <a:latin typeface="黑体" panose="02010609060101010101" pitchFamily="49" charset="-122"/>
                <a:ea typeface="黑体" panose="02010609060101010101" pitchFamily="49" charset="-122"/>
              </a:rPr>
              <a:t>）</a:t>
            </a:r>
            <a:endParaRPr lang="en-US" altLang="zh-TW" sz="2000" dirty="0">
              <a:latin typeface="黑体" panose="02010609060101010101" pitchFamily="49" charset="-122"/>
              <a:ea typeface="黑体" panose="02010609060101010101" pitchFamily="49" charset="-122"/>
            </a:endParaRPr>
          </a:p>
        </p:txBody>
      </p:sp>
      <p:sp>
        <p:nvSpPr>
          <p:cNvPr id="30" name="Line 75">
            <a:extLst>
              <a:ext uri="{FF2B5EF4-FFF2-40B4-BE49-F238E27FC236}">
                <a16:creationId xmlns:a16="http://schemas.microsoft.com/office/drawing/2014/main" id="{71B83E6C-A4D6-492C-93C8-A16514043777}"/>
              </a:ext>
            </a:extLst>
          </p:cNvPr>
          <p:cNvSpPr>
            <a:spLocks noChangeShapeType="1"/>
          </p:cNvSpPr>
          <p:nvPr/>
        </p:nvSpPr>
        <p:spPr bwMode="auto">
          <a:xfrm flipH="1">
            <a:off x="2094932" y="3063922"/>
            <a:ext cx="238835" cy="5527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Box 1">
            <a:extLst>
              <a:ext uri="{FF2B5EF4-FFF2-40B4-BE49-F238E27FC236}">
                <a16:creationId xmlns:a16="http://schemas.microsoft.com/office/drawing/2014/main" id="{84FEDD0F-1542-41BA-8148-5863B45F45C8}"/>
              </a:ext>
            </a:extLst>
          </p:cNvPr>
          <p:cNvSpPr txBox="1">
            <a:spLocks noChangeArrowheads="1"/>
          </p:cNvSpPr>
          <p:nvPr/>
        </p:nvSpPr>
        <p:spPr bwMode="auto">
          <a:xfrm>
            <a:off x="1138465" y="912587"/>
            <a:ext cx="59811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spcBef>
                <a:spcPct val="0"/>
              </a:spcBef>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双胞胎几个胎盘？几根脐带？</a:t>
            </a:r>
          </a:p>
        </p:txBody>
      </p:sp>
      <p:pic>
        <p:nvPicPr>
          <p:cNvPr id="69635" name="Picture 3">
            <a:extLst>
              <a:ext uri="{FF2B5EF4-FFF2-40B4-BE49-F238E27FC236}">
                <a16:creationId xmlns:a16="http://schemas.microsoft.com/office/drawing/2014/main" id="{01A842BA-9FC6-411C-A829-B58496D197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5630" y="1878238"/>
            <a:ext cx="6278195" cy="418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19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0C59647-6154-4459-B7FE-8197A7DA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36" y="2080543"/>
            <a:ext cx="4389930" cy="3081393"/>
          </a:xfrm>
          <a:prstGeom prst="rect">
            <a:avLst/>
          </a:prstGeom>
        </p:spPr>
      </p:pic>
      <p:pic>
        <p:nvPicPr>
          <p:cNvPr id="11" name="图片 10">
            <a:extLst>
              <a:ext uri="{FF2B5EF4-FFF2-40B4-BE49-F238E27FC236}">
                <a16:creationId xmlns:a16="http://schemas.microsoft.com/office/drawing/2014/main" id="{4AD06A7C-9F5A-4290-98CE-F8537C461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808" y="2219954"/>
            <a:ext cx="4208466" cy="2735503"/>
          </a:xfrm>
          <a:prstGeom prst="rect">
            <a:avLst/>
          </a:prstGeom>
        </p:spPr>
      </p:pic>
      <p:sp>
        <p:nvSpPr>
          <p:cNvPr id="59395" name="Text Box 3">
            <a:extLst>
              <a:ext uri="{FF2B5EF4-FFF2-40B4-BE49-F238E27FC236}">
                <a16:creationId xmlns:a16="http://schemas.microsoft.com/office/drawing/2014/main" id="{D8D92BFB-1A6F-43B1-B8A0-2B5C2618C11B}"/>
              </a:ext>
            </a:extLst>
          </p:cNvPr>
          <p:cNvSpPr txBox="1">
            <a:spLocks noChangeArrowheads="1"/>
          </p:cNvSpPr>
          <p:nvPr/>
        </p:nvSpPr>
        <p:spPr bwMode="auto">
          <a:xfrm>
            <a:off x="686064" y="5795310"/>
            <a:ext cx="47634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a:spcBef>
                <a:spcPct val="0"/>
              </a:spcBef>
              <a:buNone/>
            </a:pP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1978</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年</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7</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月</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25</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日世界首例试管婴儿</a:t>
            </a:r>
            <a:r>
              <a:rPr lang="en-US" altLang="zh-CN" sz="2400" b="1" dirty="0">
                <a:latin typeface="Times New Roman" panose="02020603050405020304" pitchFamily="18" charset="0"/>
                <a:ea typeface="黑体" panose="02010609060101010101" pitchFamily="49" charset="-122"/>
                <a:cs typeface="Times New Roman" panose="02020603050405020304" pitchFamily="18" charset="0"/>
              </a:rPr>
              <a:t>Louise Brown</a:t>
            </a:r>
            <a:r>
              <a:rPr lang="zh-CN" altLang="en-US" sz="2400" b="1" dirty="0">
                <a:latin typeface="Times New Roman" panose="02020603050405020304" pitchFamily="18" charset="0"/>
                <a:ea typeface="黑体" panose="02010609060101010101" pitchFamily="49" charset="-122"/>
                <a:cs typeface="Times New Roman" panose="02020603050405020304" pitchFamily="18" charset="0"/>
              </a:rPr>
              <a:t>在英国诞生</a:t>
            </a:r>
          </a:p>
        </p:txBody>
      </p:sp>
      <p:sp>
        <p:nvSpPr>
          <p:cNvPr id="3" name="文本框 2">
            <a:extLst>
              <a:ext uri="{FF2B5EF4-FFF2-40B4-BE49-F238E27FC236}">
                <a16:creationId xmlns:a16="http://schemas.microsoft.com/office/drawing/2014/main" id="{F6B97A53-CAEF-442A-9DB1-C3EB2CB7CB46}"/>
              </a:ext>
            </a:extLst>
          </p:cNvPr>
          <p:cNvSpPr txBox="1"/>
          <p:nvPr/>
        </p:nvSpPr>
        <p:spPr>
          <a:xfrm>
            <a:off x="1167493" y="30231"/>
            <a:ext cx="2237014"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资料：</a:t>
            </a:r>
          </a:p>
        </p:txBody>
      </p:sp>
      <p:pic>
        <p:nvPicPr>
          <p:cNvPr id="6" name="图片 5">
            <a:extLst>
              <a:ext uri="{FF2B5EF4-FFF2-40B4-BE49-F238E27FC236}">
                <a16:creationId xmlns:a16="http://schemas.microsoft.com/office/drawing/2014/main" id="{6FA85BEE-4575-4D38-94CA-E309475228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9467" y="1061410"/>
            <a:ext cx="2520191" cy="4542869"/>
          </a:xfrm>
          <a:prstGeom prst="rect">
            <a:avLst/>
          </a:prstGeom>
        </p:spPr>
      </p:pic>
      <p:sp>
        <p:nvSpPr>
          <p:cNvPr id="7" name="Text Box 3">
            <a:extLst>
              <a:ext uri="{FF2B5EF4-FFF2-40B4-BE49-F238E27FC236}">
                <a16:creationId xmlns:a16="http://schemas.microsoft.com/office/drawing/2014/main" id="{FECB0D21-9DB2-4EDB-9721-11281E4E0951}"/>
              </a:ext>
            </a:extLst>
          </p:cNvPr>
          <p:cNvSpPr txBox="1">
            <a:spLocks noChangeArrowheads="1"/>
          </p:cNvSpPr>
          <p:nvPr/>
        </p:nvSpPr>
        <p:spPr bwMode="auto">
          <a:xfrm>
            <a:off x="5294671" y="5797655"/>
            <a:ext cx="64819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a:spcBef>
                <a:spcPct val="0"/>
              </a:spcBef>
              <a:buNone/>
            </a:pPr>
            <a:r>
              <a:rPr lang="en-US" altLang="zh-CN" sz="2400" b="1" dirty="0">
                <a:latin typeface="Times New Roman" panose="02020603050405020304" pitchFamily="18" charset="0"/>
                <a:ea typeface="黑体" panose="02010609060101010101" pitchFamily="49" charset="-122"/>
                <a:cs typeface="Times New Roman" panose="02020603050405020304" pitchFamily="18" charset="0"/>
              </a:rPr>
              <a:t>Louise Brown</a:t>
            </a:r>
            <a:r>
              <a:rPr lang="zh-CN" altLang="en-US" sz="2400" b="1" dirty="0">
                <a:latin typeface="Times New Roman" panose="02020603050405020304" pitchFamily="18" charset="0"/>
                <a:ea typeface="黑体" panose="02010609060101010101" pitchFamily="49" charset="-122"/>
                <a:cs typeface="Times New Roman" panose="02020603050405020304" pitchFamily="18" charset="0"/>
              </a:rPr>
              <a:t>与“试管婴儿之父”</a:t>
            </a:r>
            <a:endParaRPr lang="en-US" altLang="zh-CN" sz="2400" b="1" dirty="0">
              <a:latin typeface="Times New Roman" panose="02020603050405020304" pitchFamily="18" charset="0"/>
              <a:ea typeface="黑体" panose="02010609060101010101" pitchFamily="49" charset="-122"/>
              <a:cs typeface="Times New Roman" panose="02020603050405020304" pitchFamily="18" charset="0"/>
            </a:endParaRPr>
          </a:p>
          <a:p>
            <a:pPr algn="ctr">
              <a:spcBef>
                <a:spcPct val="0"/>
              </a:spcBef>
              <a:buNone/>
            </a:pPr>
            <a:r>
              <a:rPr lang="en-US" altLang="zh-CN" sz="2400" b="1" dirty="0">
                <a:latin typeface="Times New Roman" panose="02020603050405020304" pitchFamily="18" charset="0"/>
                <a:ea typeface="黑体" panose="02010609060101010101" pitchFamily="49" charset="-122"/>
                <a:cs typeface="Times New Roman" panose="02020603050405020304" pitchFamily="18" charset="0"/>
              </a:rPr>
              <a:t>Robert .Edwards</a:t>
            </a:r>
            <a:endParaRPr lang="zh-CN" altLang="en-US" sz="2400" b="1"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a:extLst>
              <a:ext uri="{FF2B5EF4-FFF2-40B4-BE49-F238E27FC236}">
                <a16:creationId xmlns:a16="http://schemas.microsoft.com/office/drawing/2014/main" id="{08103677-35C6-45B5-958A-99D544B6D9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9529" y="1516457"/>
            <a:ext cx="6000135" cy="3825086"/>
          </a:xfrm>
          <a:prstGeom prst="rect">
            <a:avLst/>
          </a:prstGeom>
        </p:spPr>
      </p:pic>
    </p:spTree>
    <p:extLst>
      <p:ext uri="{BB962C8B-B14F-4D97-AF65-F5344CB8AC3E}">
        <p14:creationId xmlns:p14="http://schemas.microsoft.com/office/powerpoint/2010/main" val="380997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3">
            <a:extLst>
              <a:ext uri="{FF2B5EF4-FFF2-40B4-BE49-F238E27FC236}">
                <a16:creationId xmlns:a16="http://schemas.microsoft.com/office/drawing/2014/main" id="{D8D92BFB-1A6F-43B1-B8A0-2B5C2618C11B}"/>
              </a:ext>
            </a:extLst>
          </p:cNvPr>
          <p:cNvSpPr txBox="1">
            <a:spLocks noChangeArrowheads="1"/>
          </p:cNvSpPr>
          <p:nvPr/>
        </p:nvSpPr>
        <p:spPr bwMode="auto">
          <a:xfrm>
            <a:off x="3176616" y="6027003"/>
            <a:ext cx="68525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a:spcBef>
                <a:spcPct val="0"/>
              </a:spcBef>
              <a:buNone/>
            </a:pPr>
            <a:r>
              <a:rPr lang="en-US" altLang="zh-CN" sz="2400" b="1" dirty="0">
                <a:latin typeface="Times New Roman" panose="02020603050405020304" pitchFamily="18" charset="0"/>
                <a:ea typeface="黑体" panose="02010609060101010101" pitchFamily="49" charset="-122"/>
                <a:cs typeface="Times New Roman" panose="02020603050405020304" pitchFamily="18" charset="0"/>
              </a:rPr>
              <a:t>Louise Brown </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2004</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年结婚，</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2006</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年</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12</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月</a:t>
            </a:r>
            <a:r>
              <a:rPr kumimoji="0" lang="en-US" altLang="zh-CN" sz="2400" b="1" dirty="0">
                <a:latin typeface="Times New Roman" panose="02020603050405020304" pitchFamily="18" charset="0"/>
                <a:ea typeface="黑体" panose="02010609060101010101" pitchFamily="49" charset="-122"/>
                <a:cs typeface="Times New Roman" panose="02020603050405020304" pitchFamily="18" charset="0"/>
              </a:rPr>
              <a:t>20</a:t>
            </a:r>
            <a:r>
              <a:rPr kumimoji="0" lang="zh-CN" altLang="en-US" sz="2400" b="1" dirty="0">
                <a:latin typeface="Times New Roman" panose="02020603050405020304" pitchFamily="18" charset="0"/>
                <a:ea typeface="黑体" panose="02010609060101010101" pitchFamily="49" charset="-122"/>
                <a:cs typeface="Times New Roman" panose="02020603050405020304" pitchFamily="18" charset="0"/>
              </a:rPr>
              <a:t>日经自然怀孕诞下一名男婴</a:t>
            </a:r>
            <a:endParaRPr lang="zh-CN" altLang="en-US" sz="24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 name="文本框 2">
            <a:extLst>
              <a:ext uri="{FF2B5EF4-FFF2-40B4-BE49-F238E27FC236}">
                <a16:creationId xmlns:a16="http://schemas.microsoft.com/office/drawing/2014/main" id="{F6B97A53-CAEF-442A-9DB1-C3EB2CB7CB46}"/>
              </a:ext>
            </a:extLst>
          </p:cNvPr>
          <p:cNvSpPr txBox="1"/>
          <p:nvPr/>
        </p:nvSpPr>
        <p:spPr>
          <a:xfrm>
            <a:off x="1167493" y="30231"/>
            <a:ext cx="2237014"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资料：</a:t>
            </a:r>
          </a:p>
        </p:txBody>
      </p:sp>
      <p:pic>
        <p:nvPicPr>
          <p:cNvPr id="4" name="图片 3">
            <a:extLst>
              <a:ext uri="{FF2B5EF4-FFF2-40B4-BE49-F238E27FC236}">
                <a16:creationId xmlns:a16="http://schemas.microsoft.com/office/drawing/2014/main" id="{A7AF6E05-33C4-474F-A8B7-E9E503261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7097" y="1160083"/>
            <a:ext cx="6665989" cy="4423793"/>
          </a:xfrm>
          <a:prstGeom prst="rect">
            <a:avLst/>
          </a:prstGeom>
        </p:spPr>
      </p:pic>
    </p:spTree>
    <p:extLst>
      <p:ext uri="{BB962C8B-B14F-4D97-AF65-F5344CB8AC3E}">
        <p14:creationId xmlns:p14="http://schemas.microsoft.com/office/powerpoint/2010/main" val="136317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 Box 3">
            <a:extLst>
              <a:ext uri="{FF2B5EF4-FFF2-40B4-BE49-F238E27FC236}">
                <a16:creationId xmlns:a16="http://schemas.microsoft.com/office/drawing/2014/main" id="{38A5F9EF-60BF-4348-8F2D-4894A7409670}"/>
              </a:ext>
            </a:extLst>
          </p:cNvPr>
          <p:cNvSpPr txBox="1">
            <a:spLocks noChangeArrowheads="1"/>
          </p:cNvSpPr>
          <p:nvPr/>
        </p:nvSpPr>
        <p:spPr bwMode="auto">
          <a:xfrm>
            <a:off x="2750180" y="5681049"/>
            <a:ext cx="65429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zh-CN"/>
            </a:defPPr>
            <a:lvl1pPr algn="ctr">
              <a:spcBef>
                <a:spcPct val="0"/>
              </a:spcBef>
              <a:buNone/>
              <a:defRPr kumimoji="0" sz="2400" b="1">
                <a:latin typeface="Times New Roman" panose="02020603050405020304" pitchFamily="18" charset="0"/>
                <a:ea typeface="黑体" panose="02010609060101010101" pitchFamily="49" charset="-122"/>
                <a:cs typeface="Times New Roman" panose="02020603050405020304" pitchFamily="18" charset="0"/>
              </a:defRPr>
            </a:lvl1pPr>
            <a:lvl2pPr marL="742950" indent="-285750">
              <a:spcBef>
                <a:spcPct val="20000"/>
              </a:spcBef>
              <a:buSzPct val="75000"/>
              <a:buBlip>
                <a:blip r:embed="rId2"/>
              </a:buBlip>
              <a:defRPr kumimoji="1" sz="2800">
                <a:latin typeface="Tahoma" panose="020B0604030504040204" pitchFamily="34" charset="0"/>
                <a:ea typeface="宋体" panose="02010600030101010101" pitchFamily="2" charset="-122"/>
              </a:defRPr>
            </a:lvl2pPr>
            <a:lvl3pPr marL="1143000" indent="-228600">
              <a:spcBef>
                <a:spcPct val="20000"/>
              </a:spcBef>
              <a:buChar char="•"/>
              <a:defRPr kumimoji="1" sz="2400">
                <a:latin typeface="Tahoma" panose="020B0604030504040204" pitchFamily="34" charset="0"/>
                <a:ea typeface="宋体" panose="02010600030101010101" pitchFamily="2" charset="-122"/>
              </a:defRPr>
            </a:lvl3pPr>
            <a:lvl4pPr marL="1600200" indent="-228600">
              <a:spcBef>
                <a:spcPct val="20000"/>
              </a:spcBef>
              <a:buChar char="–"/>
              <a:defRPr kumimoji="1" sz="2000">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9pPr>
          </a:lstStyle>
          <a:p>
            <a:r>
              <a:rPr lang="en-US" altLang="zh-CN" dirty="0"/>
              <a:t>1988</a:t>
            </a:r>
            <a:r>
              <a:rPr lang="zh-CN" altLang="en-US" dirty="0"/>
              <a:t>年</a:t>
            </a:r>
            <a:r>
              <a:rPr lang="en-US" altLang="zh-CN" dirty="0"/>
              <a:t>3</a:t>
            </a:r>
            <a:r>
              <a:rPr lang="zh-CN" altLang="en-US" dirty="0"/>
              <a:t>月</a:t>
            </a:r>
            <a:r>
              <a:rPr lang="en-US" altLang="zh-CN" dirty="0"/>
              <a:t>10</a:t>
            </a:r>
            <a:r>
              <a:rPr lang="zh-CN" altLang="en-US" dirty="0"/>
              <a:t>日我国首例试管婴儿郑萌珠出生</a:t>
            </a:r>
            <a:endParaRPr lang="en-US" altLang="zh-CN" dirty="0"/>
          </a:p>
          <a:p>
            <a:r>
              <a:rPr lang="zh-CN" altLang="en-US" dirty="0"/>
              <a:t>妇产科专家张丽珠怀抱郑萌珠</a:t>
            </a:r>
          </a:p>
        </p:txBody>
      </p:sp>
      <p:sp>
        <p:nvSpPr>
          <p:cNvPr id="6" name="文本框 5">
            <a:extLst>
              <a:ext uri="{FF2B5EF4-FFF2-40B4-BE49-F238E27FC236}">
                <a16:creationId xmlns:a16="http://schemas.microsoft.com/office/drawing/2014/main" id="{DAB6A13F-2E8F-4CA2-9E7B-C77354812632}"/>
              </a:ext>
            </a:extLst>
          </p:cNvPr>
          <p:cNvSpPr txBox="1"/>
          <p:nvPr/>
        </p:nvSpPr>
        <p:spPr>
          <a:xfrm>
            <a:off x="1167493" y="30231"/>
            <a:ext cx="2237014"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资料：</a:t>
            </a:r>
          </a:p>
        </p:txBody>
      </p:sp>
      <p:pic>
        <p:nvPicPr>
          <p:cNvPr id="4" name="图片 3">
            <a:extLst>
              <a:ext uri="{FF2B5EF4-FFF2-40B4-BE49-F238E27FC236}">
                <a16:creationId xmlns:a16="http://schemas.microsoft.com/office/drawing/2014/main" id="{DD948FF7-E016-438B-A78D-C4B72C1976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197" y="1055705"/>
            <a:ext cx="5183612" cy="4414170"/>
          </a:xfrm>
          <a:prstGeom prst="rect">
            <a:avLst/>
          </a:prstGeom>
        </p:spPr>
      </p:pic>
    </p:spTree>
    <p:extLst>
      <p:ext uri="{BB962C8B-B14F-4D97-AF65-F5344CB8AC3E}">
        <p14:creationId xmlns:p14="http://schemas.microsoft.com/office/powerpoint/2010/main" val="1034621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 Box 3">
            <a:extLst>
              <a:ext uri="{FF2B5EF4-FFF2-40B4-BE49-F238E27FC236}">
                <a16:creationId xmlns:a16="http://schemas.microsoft.com/office/drawing/2014/main" id="{38A5F9EF-60BF-4348-8F2D-4894A7409670}"/>
              </a:ext>
            </a:extLst>
          </p:cNvPr>
          <p:cNvSpPr txBox="1">
            <a:spLocks noChangeArrowheads="1"/>
          </p:cNvSpPr>
          <p:nvPr/>
        </p:nvSpPr>
        <p:spPr bwMode="auto">
          <a:xfrm>
            <a:off x="275337" y="5465742"/>
            <a:ext cx="65429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zh-CN"/>
            </a:defPPr>
            <a:lvl1pPr algn="ctr">
              <a:spcBef>
                <a:spcPct val="0"/>
              </a:spcBef>
              <a:buNone/>
              <a:defRPr kumimoji="0" sz="2400" b="1">
                <a:latin typeface="Times New Roman" panose="02020603050405020304" pitchFamily="18" charset="0"/>
                <a:ea typeface="黑体" panose="02010609060101010101" pitchFamily="49" charset="-122"/>
                <a:cs typeface="Times New Roman" panose="02020603050405020304" pitchFamily="18" charset="0"/>
              </a:defRPr>
            </a:lvl1pPr>
            <a:lvl2pPr marL="742950" indent="-285750">
              <a:spcBef>
                <a:spcPct val="20000"/>
              </a:spcBef>
              <a:buSzPct val="75000"/>
              <a:buBlip>
                <a:blip r:embed="rId2"/>
              </a:buBlip>
              <a:defRPr kumimoji="1" sz="2800">
                <a:latin typeface="Tahoma" panose="020B0604030504040204" pitchFamily="34" charset="0"/>
                <a:ea typeface="宋体" panose="02010600030101010101" pitchFamily="2" charset="-122"/>
              </a:defRPr>
            </a:lvl2pPr>
            <a:lvl3pPr marL="1143000" indent="-228600">
              <a:spcBef>
                <a:spcPct val="20000"/>
              </a:spcBef>
              <a:buChar char="•"/>
              <a:defRPr kumimoji="1" sz="2400">
                <a:latin typeface="Tahoma" panose="020B0604030504040204" pitchFamily="34" charset="0"/>
                <a:ea typeface="宋体" panose="02010600030101010101" pitchFamily="2" charset="-122"/>
              </a:defRPr>
            </a:lvl3pPr>
            <a:lvl4pPr marL="1600200" indent="-228600">
              <a:spcBef>
                <a:spcPct val="20000"/>
              </a:spcBef>
              <a:buChar char="–"/>
              <a:defRPr kumimoji="1" sz="2000">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9pPr>
          </a:lstStyle>
          <a:p>
            <a:r>
              <a:rPr lang="en-US" altLang="zh-CN" dirty="0"/>
              <a:t>2008</a:t>
            </a:r>
            <a:r>
              <a:rPr lang="zh-CN" altLang="en-US" dirty="0"/>
              <a:t>年“首例试管婴儿诞生二十周年庆祝活动”在北京举行</a:t>
            </a:r>
          </a:p>
        </p:txBody>
      </p:sp>
      <p:pic>
        <p:nvPicPr>
          <p:cNvPr id="345092" name="Picture 4" descr="C:\Documents and Settings\Administrator\桌面\Img255355647.jpg">
            <a:extLst>
              <a:ext uri="{FF2B5EF4-FFF2-40B4-BE49-F238E27FC236}">
                <a16:creationId xmlns:a16="http://schemas.microsoft.com/office/drawing/2014/main" id="{2FA3D942-6D6E-432C-A361-E7AD940F8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374" y="1646011"/>
            <a:ext cx="5422266" cy="338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DAB6A13F-2E8F-4CA2-9E7B-C77354812632}"/>
              </a:ext>
            </a:extLst>
          </p:cNvPr>
          <p:cNvSpPr txBox="1"/>
          <p:nvPr/>
        </p:nvSpPr>
        <p:spPr>
          <a:xfrm>
            <a:off x="1167493" y="30231"/>
            <a:ext cx="2237014"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资料：</a:t>
            </a:r>
          </a:p>
        </p:txBody>
      </p:sp>
      <p:grpSp>
        <p:nvGrpSpPr>
          <p:cNvPr id="7" name="组合 6">
            <a:extLst>
              <a:ext uri="{FF2B5EF4-FFF2-40B4-BE49-F238E27FC236}">
                <a16:creationId xmlns:a16="http://schemas.microsoft.com/office/drawing/2014/main" id="{386EDFFC-B092-4EBD-A72E-AFD5454AE9E3}"/>
              </a:ext>
            </a:extLst>
          </p:cNvPr>
          <p:cNvGrpSpPr/>
          <p:nvPr/>
        </p:nvGrpSpPr>
        <p:grpSpPr>
          <a:xfrm>
            <a:off x="7205871" y="1225763"/>
            <a:ext cx="4123792" cy="5070976"/>
            <a:chOff x="7205871" y="1225763"/>
            <a:chExt cx="4123792" cy="5070976"/>
          </a:xfrm>
        </p:grpSpPr>
        <p:pic>
          <p:nvPicPr>
            <p:cNvPr id="3" name="图片 2">
              <a:extLst>
                <a:ext uri="{FF2B5EF4-FFF2-40B4-BE49-F238E27FC236}">
                  <a16:creationId xmlns:a16="http://schemas.microsoft.com/office/drawing/2014/main" id="{D5FC45FC-DDD4-486C-9A57-80AC077D3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5871" y="1225763"/>
              <a:ext cx="4123792" cy="5070976"/>
            </a:xfrm>
            <a:prstGeom prst="rect">
              <a:avLst/>
            </a:prstGeom>
          </p:spPr>
        </p:pic>
        <p:sp>
          <p:nvSpPr>
            <p:cNvPr id="5" name="文本框 4">
              <a:extLst>
                <a:ext uri="{FF2B5EF4-FFF2-40B4-BE49-F238E27FC236}">
                  <a16:creationId xmlns:a16="http://schemas.microsoft.com/office/drawing/2014/main" id="{E0A51DDF-E21E-4BBB-B335-8AD2F1288785}"/>
                </a:ext>
              </a:extLst>
            </p:cNvPr>
            <p:cNvSpPr txBox="1"/>
            <p:nvPr/>
          </p:nvSpPr>
          <p:spPr>
            <a:xfrm>
              <a:off x="8656982" y="1307457"/>
              <a:ext cx="1411357" cy="338554"/>
            </a:xfrm>
            <a:prstGeom prst="rect">
              <a:avLst/>
            </a:prstGeom>
            <a:noFill/>
          </p:spPr>
          <p:txBody>
            <a:bodyPr wrap="square" rtlCol="0">
              <a:spAutoFit/>
            </a:bodyPr>
            <a:lstStyle/>
            <a:p>
              <a:pPr algn="ctr"/>
              <a:r>
                <a:rPr lang="en-US" altLang="zh-CN" sz="1600" dirty="0">
                  <a:latin typeface="微软雅黑" panose="020B0503020204020204" pitchFamily="34" charset="-122"/>
                  <a:ea typeface="微软雅黑" panose="020B0503020204020204" pitchFamily="34" charset="-122"/>
                </a:rPr>
                <a:t>2019</a:t>
              </a:r>
              <a:r>
                <a:rPr lang="zh-CN" altLang="en-US" sz="1600" dirty="0">
                  <a:latin typeface="微软雅黑" panose="020B0503020204020204" pitchFamily="34" charset="-122"/>
                  <a:ea typeface="微软雅黑" panose="020B0503020204020204" pitchFamily="34" charset="-122"/>
                </a:rPr>
                <a:t>年</a:t>
              </a:r>
            </a:p>
          </p:txBody>
        </p:sp>
      </p:grpSp>
    </p:spTree>
    <p:extLst>
      <p:ext uri="{BB962C8B-B14F-4D97-AF65-F5344CB8AC3E}">
        <p14:creationId xmlns:p14="http://schemas.microsoft.com/office/powerpoint/2010/main" val="212447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三胞胎试管婴儿出生1">
            <a:extLst>
              <a:ext uri="{FF2B5EF4-FFF2-40B4-BE49-F238E27FC236}">
                <a16:creationId xmlns:a16="http://schemas.microsoft.com/office/drawing/2014/main" id="{33A2A863-745C-4918-9BB8-DF19DA4B2F1B}"/>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1901031" y="228600"/>
            <a:ext cx="8389937" cy="58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 Box 3">
            <a:extLst>
              <a:ext uri="{FF2B5EF4-FFF2-40B4-BE49-F238E27FC236}">
                <a16:creationId xmlns:a16="http://schemas.microsoft.com/office/drawing/2014/main" id="{CB4390F7-FF24-4AEC-A5DC-34EA73BF51C6}"/>
              </a:ext>
            </a:extLst>
          </p:cNvPr>
          <p:cNvSpPr txBox="1">
            <a:spLocks noChangeArrowheads="1"/>
          </p:cNvSpPr>
          <p:nvPr/>
        </p:nvSpPr>
        <p:spPr bwMode="auto">
          <a:xfrm>
            <a:off x="1589314" y="6167735"/>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zh-CN"/>
            </a:defPPr>
            <a:lvl1pPr algn="ctr">
              <a:spcBef>
                <a:spcPct val="0"/>
              </a:spcBef>
              <a:buNone/>
              <a:defRPr kumimoji="0" sz="2400" b="1">
                <a:latin typeface="Times New Roman" panose="02020603050405020304" pitchFamily="18" charset="0"/>
                <a:ea typeface="黑体" panose="02010609060101010101" pitchFamily="49" charset="-122"/>
                <a:cs typeface="Times New Roman" panose="02020603050405020304" pitchFamily="18" charset="0"/>
              </a:defRPr>
            </a:lvl1pPr>
            <a:lvl2pPr marL="742950" indent="-285750">
              <a:spcBef>
                <a:spcPct val="20000"/>
              </a:spcBef>
              <a:buSzPct val="75000"/>
              <a:buBlip>
                <a:blip r:embed="rId3"/>
              </a:buBlip>
              <a:defRPr kumimoji="1" sz="2800">
                <a:latin typeface="Tahoma" panose="020B0604030504040204" pitchFamily="34" charset="0"/>
                <a:ea typeface="宋体" panose="02010600030101010101" pitchFamily="2" charset="-122"/>
              </a:defRPr>
            </a:lvl2pPr>
            <a:lvl3pPr marL="1143000" indent="-228600">
              <a:spcBef>
                <a:spcPct val="20000"/>
              </a:spcBef>
              <a:buChar char="•"/>
              <a:defRPr kumimoji="1" sz="2400">
                <a:latin typeface="Tahoma" panose="020B0604030504040204" pitchFamily="34" charset="0"/>
                <a:ea typeface="宋体" panose="02010600030101010101" pitchFamily="2" charset="-122"/>
              </a:defRPr>
            </a:lvl3pPr>
            <a:lvl4pPr marL="1600200" indent="-228600">
              <a:spcBef>
                <a:spcPct val="20000"/>
              </a:spcBef>
              <a:buChar char="–"/>
              <a:defRPr kumimoji="1" sz="2000">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latin typeface="Tahoma" panose="020B0604030504040204" pitchFamily="34" charset="0"/>
                <a:ea typeface="宋体" panose="02010600030101010101" pitchFamily="2" charset="-122"/>
              </a:defRPr>
            </a:lvl9pPr>
          </a:lstStyle>
          <a:p>
            <a:r>
              <a:rPr lang="en-US" altLang="en-US" dirty="0"/>
              <a:t>1992</a:t>
            </a:r>
            <a:r>
              <a:rPr lang="zh-CN" altLang="en-US" dirty="0"/>
              <a:t>年</a:t>
            </a:r>
            <a:r>
              <a:rPr lang="en-US" altLang="en-US" dirty="0" err="1"/>
              <a:t>我国首例三胞胎试管婴儿</a:t>
            </a:r>
            <a:endParaRPr lang="zh-CN" altLang="en-US" dirty="0"/>
          </a:p>
        </p:txBody>
      </p:sp>
    </p:spTree>
    <p:extLst>
      <p:ext uri="{BB962C8B-B14F-4D97-AF65-F5344CB8AC3E}">
        <p14:creationId xmlns:p14="http://schemas.microsoft.com/office/powerpoint/2010/main" val="322149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18E3F3B1-4469-41CC-AAF8-8299653E0F52}"/>
              </a:ext>
            </a:extLst>
          </p:cNvPr>
          <p:cNvSpPr>
            <a:spLocks noChangeArrowheads="1"/>
          </p:cNvSpPr>
          <p:nvPr/>
        </p:nvSpPr>
        <p:spPr bwMode="auto">
          <a:xfrm>
            <a:off x="1297354" y="1557339"/>
            <a:ext cx="9144000" cy="24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50000"/>
              </a:lnSpc>
              <a:spcBef>
                <a:spcPct val="0"/>
              </a:spcBef>
              <a:buFontTx/>
              <a:buNone/>
            </a:pPr>
            <a:r>
              <a:rPr kumimoji="0" lang="en-US" altLang="zh-CN" sz="3600" b="1" dirty="0">
                <a:latin typeface="楷体_GB2312" pitchFamily="49" charset="-122"/>
                <a:ea typeface="楷体_GB2312" pitchFamily="49" charset="-122"/>
              </a:rPr>
              <a:t>    </a:t>
            </a:r>
            <a:r>
              <a:rPr kumimoji="0" lang="zh-CN" altLang="en-US" sz="3600" b="1" dirty="0">
                <a:latin typeface="楷体_GB2312" pitchFamily="49" charset="-122"/>
                <a:ea typeface="楷体_GB2312" pitchFamily="49" charset="-122"/>
              </a:rPr>
              <a:t>通过</a:t>
            </a:r>
            <a:r>
              <a:rPr kumimoji="0" lang="zh-CN" altLang="en-US" sz="3600" b="1" dirty="0">
                <a:solidFill>
                  <a:srgbClr val="FF3300"/>
                </a:solidFill>
                <a:latin typeface="楷体_GB2312" pitchFamily="49" charset="-122"/>
                <a:ea typeface="楷体_GB2312" pitchFamily="49" charset="-122"/>
              </a:rPr>
              <a:t>人工操作</a:t>
            </a:r>
            <a:r>
              <a:rPr kumimoji="0" lang="zh-CN" altLang="en-US" sz="3600" b="1" dirty="0">
                <a:latin typeface="楷体_GB2312" pitchFamily="49" charset="-122"/>
                <a:ea typeface="楷体_GB2312" pitchFamily="49" charset="-122"/>
              </a:rPr>
              <a:t>使卵子和精子在</a:t>
            </a:r>
            <a:r>
              <a:rPr kumimoji="0" lang="zh-CN" altLang="en-US" sz="3600" b="1" dirty="0">
                <a:solidFill>
                  <a:srgbClr val="FF3300"/>
                </a:solidFill>
                <a:latin typeface="楷体_GB2312" pitchFamily="49" charset="-122"/>
                <a:ea typeface="楷体_GB2312" pitchFamily="49" charset="-122"/>
              </a:rPr>
              <a:t>体外条件</a:t>
            </a:r>
            <a:r>
              <a:rPr kumimoji="0" lang="zh-CN" altLang="en-US" sz="3600" b="1" dirty="0">
                <a:latin typeface="楷体_GB2312" pitchFamily="49" charset="-122"/>
                <a:ea typeface="楷体_GB2312" pitchFamily="49" charset="-122"/>
              </a:rPr>
              <a:t>下成熟和受精，并通过培养发育成</a:t>
            </a:r>
            <a:r>
              <a:rPr kumimoji="0" lang="zh-CN" altLang="en-US" sz="3600" b="1" dirty="0">
                <a:solidFill>
                  <a:srgbClr val="FF3300"/>
                </a:solidFill>
                <a:latin typeface="楷体_GB2312" pitchFamily="49" charset="-122"/>
                <a:ea typeface="楷体_GB2312" pitchFamily="49" charset="-122"/>
              </a:rPr>
              <a:t>早期胚胎</a:t>
            </a:r>
            <a:r>
              <a:rPr kumimoji="0" lang="zh-CN" altLang="en-US" sz="3600" b="1" dirty="0">
                <a:latin typeface="楷体_GB2312" pitchFamily="49" charset="-122"/>
                <a:ea typeface="楷体_GB2312" pitchFamily="49" charset="-122"/>
              </a:rPr>
              <a:t>后，再经移植产生后代的技术。</a:t>
            </a:r>
          </a:p>
        </p:txBody>
      </p:sp>
      <p:sp>
        <p:nvSpPr>
          <p:cNvPr id="62467" name="Rectangle 6">
            <a:extLst>
              <a:ext uri="{FF2B5EF4-FFF2-40B4-BE49-F238E27FC236}">
                <a16:creationId xmlns:a16="http://schemas.microsoft.com/office/drawing/2014/main" id="{80ED8CF7-AC5D-4984-BC6B-951FAAAABE85}"/>
              </a:ext>
            </a:extLst>
          </p:cNvPr>
          <p:cNvSpPr>
            <a:spLocks noChangeArrowheads="1"/>
          </p:cNvSpPr>
          <p:nvPr/>
        </p:nvSpPr>
        <p:spPr bwMode="auto">
          <a:xfrm>
            <a:off x="1166514" y="91440"/>
            <a:ext cx="5256213" cy="707886"/>
          </a:xfrm>
          <a:prstGeom prst="rect">
            <a:avLst/>
          </a:prstGeom>
          <a:noFill/>
        </p:spPr>
        <p:txBody>
          <a:bodyPr wrap="square" rtlCol="0">
            <a:spAutoFit/>
          </a:bodyPr>
          <a:lstStyle/>
          <a:p>
            <a:r>
              <a:rPr lang="zh-CN" altLang="en-US" sz="4000" b="1" dirty="0">
                <a:latin typeface="微软雅黑" panose="020B0503020204020204" pitchFamily="34" charset="-122"/>
                <a:ea typeface="微软雅黑" panose="020B0503020204020204" pitchFamily="34" charset="-122"/>
              </a:rPr>
              <a:t>试管动物技术：</a:t>
            </a:r>
          </a:p>
        </p:txBody>
      </p:sp>
    </p:spTree>
    <p:extLst>
      <p:ext uri="{BB962C8B-B14F-4D97-AF65-F5344CB8AC3E}">
        <p14:creationId xmlns:p14="http://schemas.microsoft.com/office/powerpoint/2010/main" val="1373287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矩形 1">
            <a:extLst>
              <a:ext uri="{FF2B5EF4-FFF2-40B4-BE49-F238E27FC236}">
                <a16:creationId xmlns:a16="http://schemas.microsoft.com/office/drawing/2014/main" id="{58E3D8FF-8E9D-40D3-82D4-4319F0E13DF6}"/>
              </a:ext>
            </a:extLst>
          </p:cNvPr>
          <p:cNvSpPr>
            <a:spLocks noChangeArrowheads="1"/>
          </p:cNvSpPr>
          <p:nvPr/>
        </p:nvSpPr>
        <p:spPr bwMode="auto">
          <a:xfrm>
            <a:off x="896814" y="1040056"/>
            <a:ext cx="10795001" cy="503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50000"/>
              </a:lnSpc>
              <a:spcBef>
                <a:spcPct val="0"/>
              </a:spcBef>
              <a:buFontTx/>
              <a:buNone/>
            </a:pPr>
            <a:r>
              <a:rPr lang="en-US" altLang="zh-CN" b="1" dirty="0">
                <a:latin typeface="微软雅黑" panose="020B0503020204020204" pitchFamily="34" charset="-122"/>
                <a:ea typeface="微软雅黑" panose="020B0503020204020204" pitchFamily="34" charset="-122"/>
              </a:rPr>
              <a:t>1. </a:t>
            </a:r>
            <a:r>
              <a:rPr lang="zh-CN" altLang="en-US" b="1" dirty="0">
                <a:latin typeface="微软雅黑" panose="020B0503020204020204" pitchFamily="34" charset="-122"/>
                <a:ea typeface="微软雅黑" panose="020B0503020204020204" pitchFamily="34" charset="-122"/>
              </a:rPr>
              <a:t>试管婴儿用到了什么生物技术？</a:t>
            </a:r>
          </a:p>
          <a:p>
            <a:pPr eaLnBrk="1" hangingPunct="1">
              <a:lnSpc>
                <a:spcPct val="150000"/>
              </a:lnSpc>
              <a:spcBef>
                <a:spcPct val="0"/>
              </a:spcBef>
              <a:buFontTx/>
              <a:buNone/>
            </a:pPr>
            <a:r>
              <a:rPr lang="zh-CN" altLang="en-US" sz="2800" b="1" dirty="0">
                <a:solidFill>
                  <a:srgbClr val="994D00"/>
                </a:solidFill>
                <a:latin typeface="微软雅黑" panose="020B0503020204020204" pitchFamily="34" charset="-122"/>
                <a:ea typeface="微软雅黑" panose="020B0503020204020204" pitchFamily="34" charset="-122"/>
              </a:rPr>
              <a:t>    </a:t>
            </a:r>
            <a:r>
              <a:rPr lang="zh-CN" altLang="en-US" sz="2800" b="1" dirty="0">
                <a:solidFill>
                  <a:srgbClr val="FF0000"/>
                </a:solidFill>
                <a:latin typeface="微软雅黑" panose="020B0503020204020204" pitchFamily="34" charset="-122"/>
                <a:ea typeface="微软雅黑" panose="020B0503020204020204" pitchFamily="34" charset="-122"/>
              </a:rPr>
              <a:t>体外受精</a:t>
            </a:r>
            <a:r>
              <a:rPr lang="zh-CN" altLang="en-US" sz="2800" b="1" dirty="0">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早期胚胎培养</a:t>
            </a:r>
            <a:r>
              <a:rPr lang="zh-CN" altLang="en-US" sz="2800" b="1" dirty="0">
                <a:latin typeface="微软雅黑" panose="020B0503020204020204" pitchFamily="34" charset="-122"/>
                <a:ea typeface="微软雅黑" panose="020B0503020204020204" pitchFamily="34" charset="-122"/>
              </a:rPr>
              <a:t>和</a:t>
            </a:r>
            <a:r>
              <a:rPr lang="zh-CN" altLang="en-US" sz="2800" b="1" dirty="0">
                <a:solidFill>
                  <a:srgbClr val="FF0000"/>
                </a:solidFill>
                <a:latin typeface="微软雅黑" panose="020B0503020204020204" pitchFamily="34" charset="-122"/>
                <a:ea typeface="微软雅黑" panose="020B0503020204020204" pitchFamily="34" charset="-122"/>
              </a:rPr>
              <a:t>胚胎移植</a:t>
            </a:r>
            <a:r>
              <a:rPr lang="zh-CN" altLang="en-US" sz="2800" b="1" dirty="0">
                <a:latin typeface="微软雅黑" panose="020B0503020204020204" pitchFamily="34" charset="-122"/>
                <a:ea typeface="微软雅黑" panose="020B0503020204020204" pitchFamily="34" charset="-122"/>
              </a:rPr>
              <a:t>技术</a:t>
            </a:r>
          </a:p>
          <a:p>
            <a:pPr eaLnBrk="1" hangingPunct="1">
              <a:lnSpc>
                <a:spcPct val="150000"/>
              </a:lnSpc>
              <a:spcBef>
                <a:spcPts val="1800"/>
              </a:spcBef>
              <a:buFontTx/>
              <a:buNone/>
            </a:pPr>
            <a:r>
              <a:rPr lang="en-US" altLang="zh-CN" b="1" dirty="0">
                <a:latin typeface="微软雅黑" panose="020B0503020204020204" pitchFamily="34" charset="-122"/>
                <a:ea typeface="微软雅黑" panose="020B0503020204020204" pitchFamily="34" charset="-122"/>
              </a:rPr>
              <a:t>2. </a:t>
            </a:r>
            <a:r>
              <a:rPr lang="zh-CN" altLang="en-US" b="1" dirty="0">
                <a:latin typeface="微软雅黑" panose="020B0503020204020204" pitchFamily="34" charset="-122"/>
                <a:ea typeface="微软雅黑" panose="020B0503020204020204" pitchFamily="34" charset="-122"/>
              </a:rPr>
              <a:t>试管婴儿和母亲正常怀孕，生产的过程有何异同？</a:t>
            </a:r>
          </a:p>
          <a:p>
            <a:pPr lvl="1">
              <a:lnSpc>
                <a:spcPct val="150000"/>
              </a:lnSpc>
              <a:spcBef>
                <a:spcPct val="0"/>
              </a:spcBef>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相同之处：</a:t>
            </a:r>
            <a:endParaRPr lang="en-US" altLang="zh-CN" b="1" dirty="0">
              <a:latin typeface="微软雅黑" panose="020B0503020204020204" pitchFamily="34" charset="-122"/>
              <a:ea typeface="微软雅黑" panose="020B0503020204020204" pitchFamily="34" charset="-122"/>
            </a:endParaRPr>
          </a:p>
          <a:p>
            <a:pPr lvl="1">
              <a:lnSpc>
                <a:spcPct val="150000"/>
              </a:lnSpc>
              <a:spcBef>
                <a:spcPct val="0"/>
              </a:spcBef>
              <a:buNone/>
            </a:pPr>
            <a:r>
              <a:rPr lang="zh-CN" altLang="en-US" b="1" dirty="0">
                <a:solidFill>
                  <a:srgbClr val="FF3300"/>
                </a:solidFill>
                <a:latin typeface="微软雅黑" panose="020B0503020204020204" pitchFamily="34" charset="-122"/>
                <a:ea typeface="微软雅黑" panose="020B0503020204020204" pitchFamily="34" charset="-122"/>
              </a:rPr>
              <a:t>  都通过有性生殖产生，在母体子宫内发育形成胎儿</a:t>
            </a:r>
            <a:endParaRPr lang="zh-CN" altLang="en-US" b="1" dirty="0">
              <a:solidFill>
                <a:schemeClr val="accent2"/>
              </a:solidFill>
              <a:latin typeface="微软雅黑" panose="020B0503020204020204" pitchFamily="34" charset="-122"/>
              <a:ea typeface="微软雅黑" panose="020B0503020204020204" pitchFamily="34" charset="-122"/>
            </a:endParaRPr>
          </a:p>
          <a:p>
            <a:pPr lvl="1">
              <a:lnSpc>
                <a:spcPct val="150000"/>
              </a:lnSpc>
              <a:spcBef>
                <a:spcPct val="0"/>
              </a:spcBef>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不同之处：</a:t>
            </a:r>
            <a:endParaRPr lang="en-US" altLang="zh-CN" b="1" dirty="0">
              <a:latin typeface="微软雅黑" panose="020B0503020204020204" pitchFamily="34" charset="-122"/>
              <a:ea typeface="微软雅黑" panose="020B0503020204020204" pitchFamily="34" charset="-122"/>
            </a:endParaRPr>
          </a:p>
          <a:p>
            <a:pPr lvl="1">
              <a:lnSpc>
                <a:spcPct val="150000"/>
              </a:lnSpc>
              <a:spcBef>
                <a:spcPct val="0"/>
              </a:spcBef>
              <a:buNone/>
            </a:pPr>
            <a:r>
              <a:rPr lang="zh-CN" altLang="en-US" b="1" dirty="0">
                <a:solidFill>
                  <a:srgbClr val="FF3300"/>
                </a:solidFill>
                <a:latin typeface="微软雅黑" panose="020B0503020204020204" pitchFamily="34" charset="-122"/>
                <a:ea typeface="微软雅黑" panose="020B0503020204020204" pitchFamily="34" charset="-122"/>
              </a:rPr>
              <a:t>  受精作用在体外，并在体外发育成早期胚胎进行胚胎移植</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8713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50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descr="http://a.hiphotos.baidu.com/baike/c0%3Dbaike180%2C5%2C5%2C180%2C60/sign=1c49aaa2a6c27d1eb12b33967abcc60b/aa64034f78f0f73667b554070855b319ebc41368.jpg">
            <a:extLst>
              <a:ext uri="{FF2B5EF4-FFF2-40B4-BE49-F238E27FC236}">
                <a16:creationId xmlns:a16="http://schemas.microsoft.com/office/drawing/2014/main" id="{13BFB995-8D81-4CF1-9BB0-99F42D135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2904" y="1247942"/>
            <a:ext cx="3654552" cy="274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2" name="Picture 6" descr="http://images02.cdn86.net/kps01/M00/47/45/wKiAiVDK2I_m53W3AACADwUCTSI300.jpg">
            <a:extLst>
              <a:ext uri="{FF2B5EF4-FFF2-40B4-BE49-F238E27FC236}">
                <a16:creationId xmlns:a16="http://schemas.microsoft.com/office/drawing/2014/main" id="{11C73C29-89A4-4647-81F1-0001AFFE5D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340523"/>
            <a:ext cx="4762500"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8" descr="http://image.rakuten.co.jp/kobebeef-wholesale/cabinet/kobebeef/img56718658aa.jpg">
            <a:extLst>
              <a:ext uri="{FF2B5EF4-FFF2-40B4-BE49-F238E27FC236}">
                <a16:creationId xmlns:a16="http://schemas.microsoft.com/office/drawing/2014/main" id="{12CF4FF2-1857-4BFD-898E-71ED130C5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904" y="4084153"/>
            <a:ext cx="3654552" cy="2559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
            <a:extLst>
              <a:ext uri="{FF2B5EF4-FFF2-40B4-BE49-F238E27FC236}">
                <a16:creationId xmlns:a16="http://schemas.microsoft.com/office/drawing/2014/main" id="{D33B6017-603A-443D-8086-1C65FEAE75CF}"/>
              </a:ext>
            </a:extLst>
          </p:cNvPr>
          <p:cNvSpPr txBox="1">
            <a:spLocks noChangeArrowheads="1"/>
          </p:cNvSpPr>
          <p:nvPr/>
        </p:nvSpPr>
        <p:spPr bwMode="auto">
          <a:xfrm>
            <a:off x="1097800" y="1174202"/>
            <a:ext cx="14157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6"/>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7"/>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神户牛</a:t>
            </a:r>
          </a:p>
        </p:txBody>
      </p:sp>
      <p:sp>
        <p:nvSpPr>
          <p:cNvPr id="6" name="标题 1">
            <a:extLst>
              <a:ext uri="{FF2B5EF4-FFF2-40B4-BE49-F238E27FC236}">
                <a16:creationId xmlns:a16="http://schemas.microsoft.com/office/drawing/2014/main" id="{BD1C2D8C-B09B-433A-A72F-C97AE5D5875C}"/>
              </a:ext>
            </a:extLst>
          </p:cNvPr>
          <p:cNvSpPr txBox="1">
            <a:spLocks/>
          </p:cNvSpPr>
          <p:nvPr/>
        </p:nvSpPr>
        <p:spPr>
          <a:xfrm>
            <a:off x="1097800" y="96150"/>
            <a:ext cx="9448800" cy="487362"/>
          </a:xfrm>
          <a:prstGeom prst="rect">
            <a:avLst/>
          </a:prstGeom>
        </p:spPr>
        <p:txBody>
          <a:bodyPr/>
          <a:lstStyle>
            <a:lvl1pPr algn="l" rtl="0" eaLnBrk="0" fontAlgn="base" hangingPunct="0">
              <a:spcBef>
                <a:spcPct val="0"/>
              </a:spcBef>
              <a:spcAft>
                <a:spcPct val="0"/>
              </a:spcAft>
              <a:defRPr sz="4000" b="1" kern="1200">
                <a:solidFill>
                  <a:schemeClr val="tx1"/>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algn="l" rtl="0" eaLnBrk="0" fontAlgn="base" hangingPunct="0">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a:lstStyle>
          <a:p>
            <a:r>
              <a:rPr lang="zh-CN" altLang="en-US" dirty="0"/>
              <a:t>二、体外受精和早期胚胎培养</a:t>
            </a:r>
          </a:p>
        </p:txBody>
      </p:sp>
    </p:spTree>
    <p:extLst>
      <p:ext uri="{BB962C8B-B14F-4D97-AF65-F5344CB8AC3E}">
        <p14:creationId xmlns:p14="http://schemas.microsoft.com/office/powerpoint/2010/main" val="119768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3">
            <a:extLst>
              <a:ext uri="{FF2B5EF4-FFF2-40B4-BE49-F238E27FC236}">
                <a16:creationId xmlns:a16="http://schemas.microsoft.com/office/drawing/2014/main" id="{7323372F-0E82-44B8-AE3E-FF043A7C1DE7}"/>
              </a:ext>
            </a:extLst>
          </p:cNvPr>
          <p:cNvSpPr txBox="1">
            <a:spLocks noChangeArrowheads="1"/>
          </p:cNvSpPr>
          <p:nvPr/>
        </p:nvSpPr>
        <p:spPr bwMode="auto">
          <a:xfrm>
            <a:off x="1277711" y="87451"/>
            <a:ext cx="3887788" cy="707886"/>
          </a:xfrm>
          <a:prstGeom prst="rect">
            <a:avLst/>
          </a:prstGeom>
          <a:noFill/>
        </p:spPr>
        <p:txBody>
          <a:bodyPr wrap="square" rtlCol="0">
            <a:spAutoFit/>
          </a:bodyPr>
          <a:lstStyle>
            <a:defPPr>
              <a:defRPr lang="zh-CN"/>
            </a:defPPr>
            <a:lvl1pPr>
              <a:defRPr sz="4000" b="1">
                <a:latin typeface="微软雅黑" panose="020B0503020204020204" pitchFamily="34" charset="-122"/>
                <a:ea typeface="微软雅黑" panose="020B0503020204020204" pitchFamily="34" charset="-122"/>
              </a:defRPr>
            </a:lvl1pPr>
          </a:lstStyle>
          <a:p>
            <a:r>
              <a:rPr lang="en-US" altLang="zh-CN" dirty="0"/>
              <a:t>1. </a:t>
            </a:r>
            <a:r>
              <a:rPr lang="zh-CN" altLang="en-US" dirty="0"/>
              <a:t>从试管牛说起</a:t>
            </a:r>
          </a:p>
        </p:txBody>
      </p:sp>
      <p:pic>
        <p:nvPicPr>
          <p:cNvPr id="5" name="Picture 7" descr="http://www.jkcow.cn/UploadFiles/200792193135982.bmp">
            <a:extLst>
              <a:ext uri="{FF2B5EF4-FFF2-40B4-BE49-F238E27FC236}">
                <a16:creationId xmlns:a16="http://schemas.microsoft.com/office/drawing/2014/main" id="{325B6E3C-C3F3-4456-89A3-B4705E8669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064" y="1122649"/>
            <a:ext cx="3971925"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http://dl.zhishi.sina.com.cn/upload/90/92/43/1167909243.13829860.jpg">
            <a:extLst>
              <a:ext uri="{FF2B5EF4-FFF2-40B4-BE49-F238E27FC236}">
                <a16:creationId xmlns:a16="http://schemas.microsoft.com/office/drawing/2014/main" id="{20798682-BFC6-4FA3-A924-F7B08891C4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8218" y="2508408"/>
            <a:ext cx="4685319" cy="351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对话气泡: 圆角矩形 1">
            <a:extLst>
              <a:ext uri="{FF2B5EF4-FFF2-40B4-BE49-F238E27FC236}">
                <a16:creationId xmlns:a16="http://schemas.microsoft.com/office/drawing/2014/main" id="{26A4E140-FF48-4591-AC20-D4285D4782B1}"/>
              </a:ext>
            </a:extLst>
          </p:cNvPr>
          <p:cNvSpPr/>
          <p:nvPr/>
        </p:nvSpPr>
        <p:spPr>
          <a:xfrm>
            <a:off x="2295525" y="4924646"/>
            <a:ext cx="3971925" cy="810705"/>
          </a:xfrm>
          <a:prstGeom prst="wedgeRoundRectCallout">
            <a:avLst>
              <a:gd name="adj1" fmla="val 81248"/>
              <a:gd name="adj2" fmla="val 8170"/>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rPr>
              <a:t>在下年产</a:t>
            </a:r>
            <a:r>
              <a:rPr lang="en-US" altLang="zh-CN" sz="2800" b="1" dirty="0">
                <a:solidFill>
                  <a:schemeClr val="tx1"/>
                </a:solidFill>
                <a:latin typeface="微软雅黑" panose="020B0503020204020204" pitchFamily="34" charset="-122"/>
                <a:ea typeface="微软雅黑" panose="020B0503020204020204" pitchFamily="34" charset="-122"/>
              </a:rPr>
              <a:t>10000kg</a:t>
            </a:r>
            <a:r>
              <a:rPr lang="zh-CN" altLang="en-US" sz="2800" b="1" dirty="0">
                <a:solidFill>
                  <a:schemeClr val="tx1"/>
                </a:solidFill>
                <a:latin typeface="微软雅黑" panose="020B0503020204020204" pitchFamily="34" charset="-122"/>
                <a:ea typeface="微软雅黑" panose="020B0503020204020204" pitchFamily="34" charset="-122"/>
              </a:rPr>
              <a:t>呦！</a:t>
            </a:r>
            <a:endParaRPr lang="zh-CN" altLang="en-US" sz="2800" dirty="0">
              <a:solidFill>
                <a:schemeClr val="tx1"/>
              </a:solidFill>
              <a:latin typeface="微软雅黑" panose="020B0503020204020204" pitchFamily="34" charset="-122"/>
              <a:ea typeface="微软雅黑" panose="020B0503020204020204" pitchFamily="34" charset="-122"/>
            </a:endParaRPr>
          </a:p>
        </p:txBody>
      </p:sp>
      <p:sp>
        <p:nvSpPr>
          <p:cNvPr id="10" name="对话气泡: 圆角矩形 9">
            <a:extLst>
              <a:ext uri="{FF2B5EF4-FFF2-40B4-BE49-F238E27FC236}">
                <a16:creationId xmlns:a16="http://schemas.microsoft.com/office/drawing/2014/main" id="{1066018F-183F-4F32-A0BE-875EB57C8438}"/>
              </a:ext>
            </a:extLst>
          </p:cNvPr>
          <p:cNvSpPr/>
          <p:nvPr/>
        </p:nvSpPr>
        <p:spPr>
          <a:xfrm>
            <a:off x="5785015" y="1085850"/>
            <a:ext cx="3151595" cy="810705"/>
          </a:xfrm>
          <a:prstGeom prst="wedgeRoundRectCallout">
            <a:avLst>
              <a:gd name="adj1" fmla="val -69460"/>
              <a:gd name="adj2" fmla="val 91891"/>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rPr>
              <a:t>我年均产奶量</a:t>
            </a:r>
            <a:r>
              <a:rPr lang="en-US" altLang="zh-CN" sz="2800" b="1" dirty="0">
                <a:solidFill>
                  <a:schemeClr val="tx1"/>
                </a:solidFill>
                <a:latin typeface="微软雅黑" panose="020B0503020204020204" pitchFamily="34" charset="-122"/>
                <a:ea typeface="微软雅黑" panose="020B0503020204020204" pitchFamily="34" charset="-122"/>
              </a:rPr>
              <a:t>3000kg</a:t>
            </a:r>
          </a:p>
        </p:txBody>
      </p:sp>
      <p:sp>
        <p:nvSpPr>
          <p:cNvPr id="3" name="矩形 2">
            <a:extLst>
              <a:ext uri="{FF2B5EF4-FFF2-40B4-BE49-F238E27FC236}">
                <a16:creationId xmlns:a16="http://schemas.microsoft.com/office/drawing/2014/main" id="{3FA2AF28-F4D8-40B8-8903-1FDC0775848B}"/>
              </a:ext>
            </a:extLst>
          </p:cNvPr>
          <p:cNvSpPr/>
          <p:nvPr/>
        </p:nvSpPr>
        <p:spPr>
          <a:xfrm>
            <a:off x="2512257" y="4033837"/>
            <a:ext cx="1415772"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国产奶牛</a:t>
            </a:r>
            <a:endParaRPr lang="zh-CN" altLang="en-US" sz="2400" dirty="0">
              <a:latin typeface="微软雅黑" panose="020B0503020204020204" pitchFamily="34" charset="-122"/>
              <a:ea typeface="微软雅黑" panose="020B0503020204020204" pitchFamily="34" charset="-122"/>
            </a:endParaRPr>
          </a:p>
        </p:txBody>
      </p:sp>
      <p:sp>
        <p:nvSpPr>
          <p:cNvPr id="9" name="矩形 8">
            <a:extLst>
              <a:ext uri="{FF2B5EF4-FFF2-40B4-BE49-F238E27FC236}">
                <a16:creationId xmlns:a16="http://schemas.microsoft.com/office/drawing/2014/main" id="{10ACC553-924F-4561-92D6-240BEDD097B3}"/>
              </a:ext>
            </a:extLst>
          </p:cNvPr>
          <p:cNvSpPr/>
          <p:nvPr/>
        </p:nvSpPr>
        <p:spPr>
          <a:xfrm>
            <a:off x="7651560" y="6020929"/>
            <a:ext cx="2954655"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国际良种奶牛荷斯坦</a:t>
            </a:r>
          </a:p>
        </p:txBody>
      </p:sp>
    </p:spTree>
    <p:extLst>
      <p:ext uri="{BB962C8B-B14F-4D97-AF65-F5344CB8AC3E}">
        <p14:creationId xmlns:p14="http://schemas.microsoft.com/office/powerpoint/2010/main" val="356313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3"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2119" y="407643"/>
            <a:ext cx="4760912" cy="567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35">
            <a:extLst>
              <a:ext uri="{FF2B5EF4-FFF2-40B4-BE49-F238E27FC236}">
                <a16:creationId xmlns:a16="http://schemas.microsoft.com/office/drawing/2014/main" id="{F6245879-A414-498A-A8B3-C4F3BB00805E}"/>
              </a:ext>
            </a:extLst>
          </p:cNvPr>
          <p:cNvSpPr txBox="1">
            <a:spLocks noChangeArrowheads="1"/>
          </p:cNvSpPr>
          <p:nvPr/>
        </p:nvSpPr>
        <p:spPr bwMode="auto">
          <a:xfrm>
            <a:off x="4462044" y="6079780"/>
            <a:ext cx="2885813" cy="523220"/>
          </a:xfrm>
          <a:prstGeom prst="rect">
            <a:avLst/>
          </a:prstGeom>
          <a:noFill/>
          <a:ln>
            <a:noFill/>
          </a:ln>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50000"/>
              </a:spcBef>
              <a:buClrTx/>
              <a:buFontTx/>
              <a:buNone/>
            </a:pPr>
            <a:r>
              <a:rPr lang="zh-CN" altLang="en-US" sz="2800" dirty="0">
                <a:latin typeface="黑体" panose="02010609060101010101" pitchFamily="49" charset="-122"/>
                <a:ea typeface="黑体" panose="02010609060101010101" pitchFamily="49" charset="-122"/>
              </a:rPr>
              <a:t>生精小管横切</a:t>
            </a:r>
          </a:p>
        </p:txBody>
      </p:sp>
    </p:spTree>
    <p:extLst>
      <p:ext uri="{BB962C8B-B14F-4D97-AF65-F5344CB8AC3E}">
        <p14:creationId xmlns:p14="http://schemas.microsoft.com/office/powerpoint/2010/main" val="605893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http://www.ny0488.com/uploads/allimg/111214/1-1112141U330362.jpg">
            <a:extLst>
              <a:ext uri="{FF2B5EF4-FFF2-40B4-BE49-F238E27FC236}">
                <a16:creationId xmlns:a16="http://schemas.microsoft.com/office/drawing/2014/main" id="{5E0DE505-9336-4253-8947-37456034C4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216" y="2707838"/>
            <a:ext cx="4571999" cy="3429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2" descr="http://a1.att.hudong.com/17/61/01300000016998120718613046708.jpg">
            <a:extLst>
              <a:ext uri="{FF2B5EF4-FFF2-40B4-BE49-F238E27FC236}">
                <a16:creationId xmlns:a16="http://schemas.microsoft.com/office/drawing/2014/main" id="{A169E471-8CEA-4DAE-90A1-719F624EB0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517" y="902987"/>
            <a:ext cx="4257774" cy="270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对话气泡: 圆角矩形 5">
            <a:extLst>
              <a:ext uri="{FF2B5EF4-FFF2-40B4-BE49-F238E27FC236}">
                <a16:creationId xmlns:a16="http://schemas.microsoft.com/office/drawing/2014/main" id="{294FD368-5403-4073-8F55-EB10EF73BA1D}"/>
              </a:ext>
            </a:extLst>
          </p:cNvPr>
          <p:cNvSpPr/>
          <p:nvPr/>
        </p:nvSpPr>
        <p:spPr>
          <a:xfrm>
            <a:off x="5956367" y="1040803"/>
            <a:ext cx="4571999" cy="1031653"/>
          </a:xfrm>
          <a:prstGeom prst="wedgeRoundRectCallout">
            <a:avLst>
              <a:gd name="adj1" fmla="val -65763"/>
              <a:gd name="adj2" fmla="val 19135"/>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rPr>
              <a:t>俺叫蒙古黄牛，重</a:t>
            </a:r>
            <a:r>
              <a:rPr lang="en-US" altLang="zh-CN" sz="2800" b="1" dirty="0">
                <a:solidFill>
                  <a:schemeClr val="tx1"/>
                </a:solidFill>
                <a:latin typeface="微软雅黑" panose="020B0503020204020204" pitchFamily="34" charset="-122"/>
                <a:ea typeface="微软雅黑" panose="020B0503020204020204" pitchFamily="34" charset="-122"/>
              </a:rPr>
              <a:t>300kg</a:t>
            </a:r>
            <a:r>
              <a:rPr lang="zh-CN" altLang="en-US" sz="2800" b="1" dirty="0">
                <a:solidFill>
                  <a:schemeClr val="tx1"/>
                </a:solidFill>
                <a:latin typeface="微软雅黑" panose="020B0503020204020204" pitchFamily="34" charset="-122"/>
                <a:ea typeface="微软雅黑" panose="020B0503020204020204" pitchFamily="34" charset="-122"/>
              </a:rPr>
              <a:t>，</a:t>
            </a:r>
          </a:p>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rPr>
              <a:t>唉！该减肥了！</a:t>
            </a:r>
          </a:p>
        </p:txBody>
      </p:sp>
      <p:sp>
        <p:nvSpPr>
          <p:cNvPr id="7" name="对话气泡: 圆角矩形 6">
            <a:extLst>
              <a:ext uri="{FF2B5EF4-FFF2-40B4-BE49-F238E27FC236}">
                <a16:creationId xmlns:a16="http://schemas.microsoft.com/office/drawing/2014/main" id="{C8333BAB-9E87-4F85-9502-D004398D7690}"/>
              </a:ext>
            </a:extLst>
          </p:cNvPr>
          <p:cNvSpPr/>
          <p:nvPr/>
        </p:nvSpPr>
        <p:spPr>
          <a:xfrm>
            <a:off x="1313787" y="4815656"/>
            <a:ext cx="4571998" cy="997474"/>
          </a:xfrm>
          <a:prstGeom prst="wedgeRoundRectCallout">
            <a:avLst>
              <a:gd name="adj1" fmla="val 85179"/>
              <a:gd name="adj2" fmla="val -48924"/>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rPr>
              <a:t>这算啥呀！我儿子才两岁都</a:t>
            </a:r>
            <a:r>
              <a:rPr lang="en-US" altLang="zh-CN" sz="2800" b="1" dirty="0">
                <a:solidFill>
                  <a:schemeClr val="tx1"/>
                </a:solidFill>
                <a:latin typeface="微软雅黑" panose="020B0503020204020204" pitchFamily="34" charset="-122"/>
                <a:ea typeface="微软雅黑" panose="020B0503020204020204" pitchFamily="34" charset="-122"/>
              </a:rPr>
              <a:t>800kg</a:t>
            </a:r>
            <a:r>
              <a:rPr lang="zh-CN" altLang="en-US" sz="2800" b="1" dirty="0">
                <a:solidFill>
                  <a:schemeClr val="tx1"/>
                </a:solidFill>
                <a:latin typeface="微软雅黑" panose="020B0503020204020204" pitchFamily="34" charset="-122"/>
                <a:ea typeface="微软雅黑" panose="020B0503020204020204" pitchFamily="34" charset="-122"/>
              </a:rPr>
              <a:t>了！</a:t>
            </a:r>
          </a:p>
        </p:txBody>
      </p:sp>
      <p:sp>
        <p:nvSpPr>
          <p:cNvPr id="8" name="矩形 7">
            <a:extLst>
              <a:ext uri="{FF2B5EF4-FFF2-40B4-BE49-F238E27FC236}">
                <a16:creationId xmlns:a16="http://schemas.microsoft.com/office/drawing/2014/main" id="{6F973D2B-2B04-40CA-99C0-100171B02B48}"/>
              </a:ext>
            </a:extLst>
          </p:cNvPr>
          <p:cNvSpPr/>
          <p:nvPr/>
        </p:nvSpPr>
        <p:spPr>
          <a:xfrm>
            <a:off x="2184014" y="3635140"/>
            <a:ext cx="1415772"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蒙古黄牛</a:t>
            </a:r>
          </a:p>
        </p:txBody>
      </p:sp>
      <p:sp>
        <p:nvSpPr>
          <p:cNvPr id="2" name="矩形 1">
            <a:extLst>
              <a:ext uri="{FF2B5EF4-FFF2-40B4-BE49-F238E27FC236}">
                <a16:creationId xmlns:a16="http://schemas.microsoft.com/office/drawing/2014/main" id="{94D28874-4085-4654-A177-A5BC94C5E2D0}"/>
              </a:ext>
            </a:extLst>
          </p:cNvPr>
          <p:cNvSpPr/>
          <p:nvPr/>
        </p:nvSpPr>
        <p:spPr>
          <a:xfrm>
            <a:off x="7217927" y="6137537"/>
            <a:ext cx="2954655" cy="461665"/>
          </a:xfrm>
          <a:prstGeom prst="rect">
            <a:avLst/>
          </a:prstGeom>
        </p:spPr>
        <p:txBody>
          <a:bodyPr wrap="none">
            <a:spAutoFit/>
          </a:bodyPr>
          <a:lstStyle/>
          <a:p>
            <a:r>
              <a:rPr lang="zh-CN" altLang="en-US" sz="2400" b="1" dirty="0">
                <a:latin typeface="微软雅黑" panose="020B0503020204020204" pitchFamily="34" charset="-122"/>
                <a:ea typeface="微软雅黑" panose="020B0503020204020204" pitchFamily="34" charset="-122"/>
              </a:rPr>
              <a:t>澳大利亚纯种海福特</a:t>
            </a:r>
          </a:p>
        </p:txBody>
      </p:sp>
    </p:spTree>
    <p:extLst>
      <p:ext uri="{BB962C8B-B14F-4D97-AF65-F5344CB8AC3E}">
        <p14:creationId xmlns:p14="http://schemas.microsoft.com/office/powerpoint/2010/main" val="328297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4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a:extLst>
              <a:ext uri="{FF2B5EF4-FFF2-40B4-BE49-F238E27FC236}">
                <a16:creationId xmlns:a16="http://schemas.microsoft.com/office/drawing/2014/main" id="{90B89B3E-535D-4436-B375-E95093EFC09A}"/>
              </a:ext>
            </a:extLst>
          </p:cNvPr>
          <p:cNvSpPr>
            <a:spLocks noChangeArrowheads="1"/>
          </p:cNvSpPr>
          <p:nvPr/>
        </p:nvSpPr>
        <p:spPr bwMode="auto">
          <a:xfrm>
            <a:off x="1674115" y="1253310"/>
            <a:ext cx="5903913" cy="82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571500" indent="-571500" eaLnBrk="1" hangingPunct="1">
              <a:lnSpc>
                <a:spcPct val="150000"/>
              </a:lnSpc>
              <a:spcBef>
                <a:spcPct val="0"/>
              </a:spcBef>
              <a:buFont typeface="Wingdings" panose="05000000000000000000" pitchFamily="2" charset="2"/>
              <a:buChar char="Ø"/>
            </a:pPr>
            <a:r>
              <a:rPr kumimoji="0"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试管动物技术过程：</a:t>
            </a:r>
            <a:endParaRPr kumimoji="0" lang="zh-CN" altLang="en-US" sz="3600" b="1" dirty="0">
              <a:solidFill>
                <a:schemeClr val="accent2"/>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50211" name="Rectangle 3">
            <a:extLst>
              <a:ext uri="{FF2B5EF4-FFF2-40B4-BE49-F238E27FC236}">
                <a16:creationId xmlns:a16="http://schemas.microsoft.com/office/drawing/2014/main" id="{69225103-8ACB-4682-8ACF-3C9DE8D7D351}"/>
              </a:ext>
            </a:extLst>
          </p:cNvPr>
          <p:cNvSpPr>
            <a:spLocks noChangeArrowheads="1"/>
          </p:cNvSpPr>
          <p:nvPr/>
        </p:nvSpPr>
        <p:spPr bwMode="auto">
          <a:xfrm>
            <a:off x="3116263" y="2565400"/>
            <a:ext cx="3854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第一步：体外受精</a:t>
            </a:r>
          </a:p>
        </p:txBody>
      </p:sp>
      <p:sp>
        <p:nvSpPr>
          <p:cNvPr id="350212" name="Text Box 4">
            <a:extLst>
              <a:ext uri="{FF2B5EF4-FFF2-40B4-BE49-F238E27FC236}">
                <a16:creationId xmlns:a16="http://schemas.microsoft.com/office/drawing/2014/main" id="{6C3A29B5-B9D0-4C40-8101-63190FA51885}"/>
              </a:ext>
            </a:extLst>
          </p:cNvPr>
          <p:cNvSpPr txBox="1">
            <a:spLocks noChangeArrowheads="1"/>
          </p:cNvSpPr>
          <p:nvPr/>
        </p:nvSpPr>
        <p:spPr bwMode="auto">
          <a:xfrm>
            <a:off x="2970213" y="3357563"/>
            <a:ext cx="53578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en-US" altLang="zh-CN" sz="3600" b="1" dirty="0">
                <a:latin typeface="Times New Roman" panose="02020603050405020304" pitchFamily="18" charset="0"/>
                <a:ea typeface="微软雅黑" panose="020B0503020204020204" pitchFamily="34" charset="-122"/>
                <a:cs typeface="Times New Roman" panose="02020603050405020304" pitchFamily="18" charset="0"/>
              </a:rPr>
              <a:t> </a:t>
            </a:r>
            <a:r>
              <a:rPr kumimoji="0"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第二步：胚胎的早期培养</a:t>
            </a:r>
          </a:p>
        </p:txBody>
      </p:sp>
      <p:sp>
        <p:nvSpPr>
          <p:cNvPr id="350213" name="Text Box 5">
            <a:extLst>
              <a:ext uri="{FF2B5EF4-FFF2-40B4-BE49-F238E27FC236}">
                <a16:creationId xmlns:a16="http://schemas.microsoft.com/office/drawing/2014/main" id="{ADE5AB9A-295F-42D9-B37B-7437BBAEE589}"/>
              </a:ext>
            </a:extLst>
          </p:cNvPr>
          <p:cNvSpPr txBox="1">
            <a:spLocks noChangeArrowheads="1"/>
          </p:cNvSpPr>
          <p:nvPr/>
        </p:nvSpPr>
        <p:spPr bwMode="auto">
          <a:xfrm>
            <a:off x="3116263" y="4149725"/>
            <a:ext cx="3854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sz="3600" b="1">
                <a:latin typeface="Times New Roman" panose="02020603050405020304" pitchFamily="18" charset="0"/>
                <a:ea typeface="微软雅黑" panose="020B0503020204020204" pitchFamily="34" charset="-122"/>
                <a:cs typeface="Times New Roman" panose="02020603050405020304" pitchFamily="18" charset="0"/>
              </a:rPr>
              <a:t>第三步：胚胎移植</a:t>
            </a:r>
          </a:p>
        </p:txBody>
      </p:sp>
    </p:spTree>
    <p:extLst>
      <p:ext uri="{BB962C8B-B14F-4D97-AF65-F5344CB8AC3E}">
        <p14:creationId xmlns:p14="http://schemas.microsoft.com/office/powerpoint/2010/main" val="34358143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0210"/>
                                        </p:tgtEl>
                                        <p:attrNameLst>
                                          <p:attrName>style.visibility</p:attrName>
                                        </p:attrNameLst>
                                      </p:cBhvr>
                                      <p:to>
                                        <p:strVal val="visible"/>
                                      </p:to>
                                    </p:set>
                                    <p:animEffect transition="in" filter="blinds(horizontal)">
                                      <p:cBhvr>
                                        <p:cTn id="7" dur="500"/>
                                        <p:tgtEl>
                                          <p:spTgt spid="3502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0211"/>
                                        </p:tgtEl>
                                        <p:attrNameLst>
                                          <p:attrName>style.visibility</p:attrName>
                                        </p:attrNameLst>
                                      </p:cBhvr>
                                      <p:to>
                                        <p:strVal val="visible"/>
                                      </p:to>
                                    </p:set>
                                    <p:animEffect transition="in" filter="blinds(horizontal)">
                                      <p:cBhvr>
                                        <p:cTn id="12" dur="500"/>
                                        <p:tgtEl>
                                          <p:spTgt spid="3502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50212"/>
                                        </p:tgtEl>
                                        <p:attrNameLst>
                                          <p:attrName>style.visibility</p:attrName>
                                        </p:attrNameLst>
                                      </p:cBhvr>
                                      <p:to>
                                        <p:strVal val="visible"/>
                                      </p:to>
                                    </p:set>
                                    <p:animEffect transition="in" filter="blinds(horizontal)">
                                      <p:cBhvr>
                                        <p:cTn id="17" dur="500"/>
                                        <p:tgtEl>
                                          <p:spTgt spid="3502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50213"/>
                                        </p:tgtEl>
                                        <p:attrNameLst>
                                          <p:attrName>style.visibility</p:attrName>
                                        </p:attrNameLst>
                                      </p:cBhvr>
                                      <p:to>
                                        <p:strVal val="visible"/>
                                      </p:to>
                                    </p:set>
                                    <p:animEffect transition="in" filter="blinds(horizontal)">
                                      <p:cBhvr>
                                        <p:cTn id="22" dur="500"/>
                                        <p:tgtEl>
                                          <p:spTgt spid="350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0" grpId="0"/>
      <p:bldP spid="350211" grpId="0"/>
      <p:bldP spid="350212" grpId="0"/>
      <p:bldP spid="35021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a:extLst>
              <a:ext uri="{FF2B5EF4-FFF2-40B4-BE49-F238E27FC236}">
                <a16:creationId xmlns:a16="http://schemas.microsoft.com/office/drawing/2014/main" id="{EE324088-5E2A-4F0A-B52D-979DC4AB78EB}"/>
              </a:ext>
            </a:extLst>
          </p:cNvPr>
          <p:cNvSpPr txBox="1">
            <a:spLocks noChangeArrowheads="1"/>
          </p:cNvSpPr>
          <p:nvPr/>
        </p:nvSpPr>
        <p:spPr bwMode="auto">
          <a:xfrm>
            <a:off x="6816725" y="3068638"/>
            <a:ext cx="1981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dirty="0">
                <a:solidFill>
                  <a:srgbClr val="FF0000"/>
                </a:solidFill>
                <a:latin typeface="微软雅黑" panose="020B0503020204020204" pitchFamily="34" charset="-122"/>
                <a:ea typeface="微软雅黑" panose="020B0503020204020204" pitchFamily="34" charset="-122"/>
              </a:rPr>
              <a:t>胚胎移植</a:t>
            </a:r>
          </a:p>
        </p:txBody>
      </p:sp>
      <p:sp>
        <p:nvSpPr>
          <p:cNvPr id="65539" name="Text Box 3">
            <a:extLst>
              <a:ext uri="{FF2B5EF4-FFF2-40B4-BE49-F238E27FC236}">
                <a16:creationId xmlns:a16="http://schemas.microsoft.com/office/drawing/2014/main" id="{D8937774-4012-4114-92C4-0722AF43CDD0}"/>
              </a:ext>
            </a:extLst>
          </p:cNvPr>
          <p:cNvSpPr txBox="1">
            <a:spLocks noChangeArrowheads="1"/>
          </p:cNvSpPr>
          <p:nvPr/>
        </p:nvSpPr>
        <p:spPr bwMode="auto">
          <a:xfrm>
            <a:off x="2895600" y="260351"/>
            <a:ext cx="426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采集良种母牛的卵母细胞</a:t>
            </a:r>
          </a:p>
        </p:txBody>
      </p:sp>
      <p:sp>
        <p:nvSpPr>
          <p:cNvPr id="65540" name="Line 4">
            <a:extLst>
              <a:ext uri="{FF2B5EF4-FFF2-40B4-BE49-F238E27FC236}">
                <a16:creationId xmlns:a16="http://schemas.microsoft.com/office/drawing/2014/main" id="{4FD387E3-9D4B-4545-9E80-BC0093A20E09}"/>
              </a:ext>
            </a:extLst>
          </p:cNvPr>
          <p:cNvSpPr>
            <a:spLocks noChangeShapeType="1"/>
          </p:cNvSpPr>
          <p:nvPr/>
        </p:nvSpPr>
        <p:spPr bwMode="auto">
          <a:xfrm>
            <a:off x="4495800" y="773113"/>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41" name="Text Box 5">
            <a:extLst>
              <a:ext uri="{FF2B5EF4-FFF2-40B4-BE49-F238E27FC236}">
                <a16:creationId xmlns:a16="http://schemas.microsoft.com/office/drawing/2014/main" id="{8FF65F02-B1CF-4A0E-850F-484B0E3A947F}"/>
              </a:ext>
            </a:extLst>
          </p:cNvPr>
          <p:cNvSpPr txBox="1">
            <a:spLocks noChangeArrowheads="1"/>
          </p:cNvSpPr>
          <p:nvPr/>
        </p:nvSpPr>
        <p:spPr bwMode="auto">
          <a:xfrm>
            <a:off x="2895600" y="1222376"/>
            <a:ext cx="3429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卵母细胞的体外培养</a:t>
            </a:r>
          </a:p>
        </p:txBody>
      </p:sp>
      <p:sp>
        <p:nvSpPr>
          <p:cNvPr id="65542" name="Text Box 6">
            <a:extLst>
              <a:ext uri="{FF2B5EF4-FFF2-40B4-BE49-F238E27FC236}">
                <a16:creationId xmlns:a16="http://schemas.microsoft.com/office/drawing/2014/main" id="{4B0336E1-8169-4507-BD39-66CDD48527DD}"/>
              </a:ext>
            </a:extLst>
          </p:cNvPr>
          <p:cNvSpPr txBox="1">
            <a:spLocks noChangeArrowheads="1"/>
          </p:cNvSpPr>
          <p:nvPr/>
        </p:nvSpPr>
        <p:spPr bwMode="auto">
          <a:xfrm>
            <a:off x="7162800" y="260351"/>
            <a:ext cx="304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采集良种公牛精子</a:t>
            </a:r>
          </a:p>
        </p:txBody>
      </p:sp>
      <p:sp>
        <p:nvSpPr>
          <p:cNvPr id="65543" name="Line 7">
            <a:extLst>
              <a:ext uri="{FF2B5EF4-FFF2-40B4-BE49-F238E27FC236}">
                <a16:creationId xmlns:a16="http://schemas.microsoft.com/office/drawing/2014/main" id="{90CAE52D-0F3B-4509-9925-2E63C77F2FCE}"/>
              </a:ext>
            </a:extLst>
          </p:cNvPr>
          <p:cNvSpPr>
            <a:spLocks noChangeShapeType="1"/>
          </p:cNvSpPr>
          <p:nvPr/>
        </p:nvSpPr>
        <p:spPr bwMode="auto">
          <a:xfrm>
            <a:off x="8763000" y="773113"/>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44" name="Text Box 8">
            <a:extLst>
              <a:ext uri="{FF2B5EF4-FFF2-40B4-BE49-F238E27FC236}">
                <a16:creationId xmlns:a16="http://schemas.microsoft.com/office/drawing/2014/main" id="{94E7F524-98FA-452B-84CB-3F2D3A185375}"/>
              </a:ext>
            </a:extLst>
          </p:cNvPr>
          <p:cNvSpPr txBox="1">
            <a:spLocks noChangeArrowheads="1"/>
          </p:cNvSpPr>
          <p:nvPr/>
        </p:nvSpPr>
        <p:spPr bwMode="auto">
          <a:xfrm>
            <a:off x="7620000" y="1222376"/>
            <a:ext cx="274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精子体外获能</a:t>
            </a:r>
          </a:p>
        </p:txBody>
      </p:sp>
      <p:grpSp>
        <p:nvGrpSpPr>
          <p:cNvPr id="65545" name="Group 9">
            <a:extLst>
              <a:ext uri="{FF2B5EF4-FFF2-40B4-BE49-F238E27FC236}">
                <a16:creationId xmlns:a16="http://schemas.microsoft.com/office/drawing/2014/main" id="{BC425A19-D501-4E35-97FA-E25B67D242CF}"/>
              </a:ext>
            </a:extLst>
          </p:cNvPr>
          <p:cNvGrpSpPr>
            <a:grpSpLocks/>
          </p:cNvGrpSpPr>
          <p:nvPr/>
        </p:nvGrpSpPr>
        <p:grpSpPr bwMode="auto">
          <a:xfrm>
            <a:off x="4495800" y="1676400"/>
            <a:ext cx="1600200" cy="457200"/>
            <a:chOff x="1008" y="1632"/>
            <a:chExt cx="624" cy="192"/>
          </a:xfrm>
        </p:grpSpPr>
        <p:sp>
          <p:nvSpPr>
            <p:cNvPr id="65568" name="Line 10">
              <a:extLst>
                <a:ext uri="{FF2B5EF4-FFF2-40B4-BE49-F238E27FC236}">
                  <a16:creationId xmlns:a16="http://schemas.microsoft.com/office/drawing/2014/main" id="{245EBD45-A181-4916-9DBF-9D1149816C9D}"/>
                </a:ext>
              </a:extLst>
            </p:cNvPr>
            <p:cNvSpPr>
              <a:spLocks noChangeShapeType="1"/>
            </p:cNvSpPr>
            <p:nvPr/>
          </p:nvSpPr>
          <p:spPr bwMode="auto">
            <a:xfrm flipV="1">
              <a:off x="1008" y="1632"/>
              <a:ext cx="0" cy="192"/>
            </a:xfrm>
            <a:prstGeom prst="line">
              <a:avLst/>
            </a:prstGeom>
            <a:noFill/>
            <a:ln w="28575">
              <a:solidFill>
                <a:srgbClr val="FF3300"/>
              </a:solidFill>
              <a:miter lim="800000"/>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5569" name="Line 11">
              <a:extLst>
                <a:ext uri="{FF2B5EF4-FFF2-40B4-BE49-F238E27FC236}">
                  <a16:creationId xmlns:a16="http://schemas.microsoft.com/office/drawing/2014/main" id="{3A8C26F1-079D-497D-B070-87F5C4812348}"/>
                </a:ext>
              </a:extLst>
            </p:cNvPr>
            <p:cNvSpPr>
              <a:spLocks noChangeShapeType="1"/>
            </p:cNvSpPr>
            <p:nvPr/>
          </p:nvSpPr>
          <p:spPr bwMode="auto">
            <a:xfrm>
              <a:off x="1008" y="1824"/>
              <a:ext cx="624" cy="0"/>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grpSp>
      <p:grpSp>
        <p:nvGrpSpPr>
          <p:cNvPr id="65546" name="Group 12">
            <a:extLst>
              <a:ext uri="{FF2B5EF4-FFF2-40B4-BE49-F238E27FC236}">
                <a16:creationId xmlns:a16="http://schemas.microsoft.com/office/drawing/2014/main" id="{00B6FF26-A650-4FF8-982C-C5115AE5DBA1}"/>
              </a:ext>
            </a:extLst>
          </p:cNvPr>
          <p:cNvGrpSpPr>
            <a:grpSpLocks/>
          </p:cNvGrpSpPr>
          <p:nvPr/>
        </p:nvGrpSpPr>
        <p:grpSpPr bwMode="auto">
          <a:xfrm>
            <a:off x="7620000" y="1676400"/>
            <a:ext cx="1143000" cy="457200"/>
            <a:chOff x="3696" y="1104"/>
            <a:chExt cx="336" cy="288"/>
          </a:xfrm>
        </p:grpSpPr>
        <p:sp>
          <p:nvSpPr>
            <p:cNvPr id="65566" name="Line 13">
              <a:extLst>
                <a:ext uri="{FF2B5EF4-FFF2-40B4-BE49-F238E27FC236}">
                  <a16:creationId xmlns:a16="http://schemas.microsoft.com/office/drawing/2014/main" id="{98A93A28-E831-484C-9A58-BE33C9A39432}"/>
                </a:ext>
              </a:extLst>
            </p:cNvPr>
            <p:cNvSpPr>
              <a:spLocks noChangeShapeType="1"/>
            </p:cNvSpPr>
            <p:nvPr/>
          </p:nvSpPr>
          <p:spPr bwMode="auto">
            <a:xfrm>
              <a:off x="4032" y="1104"/>
              <a:ext cx="0" cy="288"/>
            </a:xfrm>
            <a:prstGeom prst="line">
              <a:avLst/>
            </a:prstGeom>
            <a:noFill/>
            <a:ln w="28575">
              <a:solidFill>
                <a:srgbClr val="FF3300"/>
              </a:solidFill>
              <a:miter lim="800000"/>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5567" name="Line 14">
              <a:extLst>
                <a:ext uri="{FF2B5EF4-FFF2-40B4-BE49-F238E27FC236}">
                  <a16:creationId xmlns:a16="http://schemas.microsoft.com/office/drawing/2014/main" id="{4DCF5850-26EF-4CD3-8BEF-180A5173A562}"/>
                </a:ext>
              </a:extLst>
            </p:cNvPr>
            <p:cNvSpPr>
              <a:spLocks noChangeShapeType="1"/>
            </p:cNvSpPr>
            <p:nvPr/>
          </p:nvSpPr>
          <p:spPr bwMode="auto">
            <a:xfrm flipH="1">
              <a:off x="3696" y="1392"/>
              <a:ext cx="336" cy="0"/>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grpSp>
      <p:sp>
        <p:nvSpPr>
          <p:cNvPr id="65547" name="Text Box 15">
            <a:extLst>
              <a:ext uri="{FF2B5EF4-FFF2-40B4-BE49-F238E27FC236}">
                <a16:creationId xmlns:a16="http://schemas.microsoft.com/office/drawing/2014/main" id="{8D8FC16D-D238-4FB0-876F-930AC2EF82C7}"/>
              </a:ext>
            </a:extLst>
          </p:cNvPr>
          <p:cNvSpPr txBox="1">
            <a:spLocks noChangeArrowheads="1"/>
          </p:cNvSpPr>
          <p:nvPr/>
        </p:nvSpPr>
        <p:spPr bwMode="auto">
          <a:xfrm>
            <a:off x="6075363" y="1844676"/>
            <a:ext cx="1676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体外受精</a:t>
            </a:r>
          </a:p>
        </p:txBody>
      </p:sp>
      <p:sp>
        <p:nvSpPr>
          <p:cNvPr id="65548" name="Line 16">
            <a:extLst>
              <a:ext uri="{FF2B5EF4-FFF2-40B4-BE49-F238E27FC236}">
                <a16:creationId xmlns:a16="http://schemas.microsoft.com/office/drawing/2014/main" id="{FF279C57-9650-4AED-AE46-2F2B4FC9B358}"/>
              </a:ext>
            </a:extLst>
          </p:cNvPr>
          <p:cNvSpPr>
            <a:spLocks noChangeShapeType="1"/>
          </p:cNvSpPr>
          <p:nvPr/>
        </p:nvSpPr>
        <p:spPr bwMode="auto">
          <a:xfrm>
            <a:off x="6858000" y="2276476"/>
            <a:ext cx="0" cy="468313"/>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49" name="Text Box 17">
            <a:extLst>
              <a:ext uri="{FF2B5EF4-FFF2-40B4-BE49-F238E27FC236}">
                <a16:creationId xmlns:a16="http://schemas.microsoft.com/office/drawing/2014/main" id="{099C01CF-21F3-49D4-A721-DE6F4093A1C2}"/>
              </a:ext>
            </a:extLst>
          </p:cNvPr>
          <p:cNvSpPr txBox="1">
            <a:spLocks noChangeArrowheads="1"/>
          </p:cNvSpPr>
          <p:nvPr/>
        </p:nvSpPr>
        <p:spPr bwMode="auto">
          <a:xfrm>
            <a:off x="4943475" y="2652713"/>
            <a:ext cx="3810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良种牛体外受精胚胎</a:t>
            </a:r>
          </a:p>
        </p:txBody>
      </p:sp>
      <p:sp>
        <p:nvSpPr>
          <p:cNvPr id="65550" name="Line 18">
            <a:extLst>
              <a:ext uri="{FF2B5EF4-FFF2-40B4-BE49-F238E27FC236}">
                <a16:creationId xmlns:a16="http://schemas.microsoft.com/office/drawing/2014/main" id="{9EA4B532-7C34-4B50-BB96-B18E4C64808B}"/>
              </a:ext>
            </a:extLst>
          </p:cNvPr>
          <p:cNvSpPr>
            <a:spLocks noChangeShapeType="1"/>
          </p:cNvSpPr>
          <p:nvPr/>
        </p:nvSpPr>
        <p:spPr bwMode="auto">
          <a:xfrm>
            <a:off x="6858000" y="3141663"/>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51" name="Text Box 19">
            <a:extLst>
              <a:ext uri="{FF2B5EF4-FFF2-40B4-BE49-F238E27FC236}">
                <a16:creationId xmlns:a16="http://schemas.microsoft.com/office/drawing/2014/main" id="{14EF685C-133C-4F8D-B2BF-41E11FD23FEC}"/>
              </a:ext>
            </a:extLst>
          </p:cNvPr>
          <p:cNvSpPr txBox="1">
            <a:spLocks noChangeArrowheads="1"/>
          </p:cNvSpPr>
          <p:nvPr/>
        </p:nvSpPr>
        <p:spPr bwMode="auto">
          <a:xfrm>
            <a:off x="6248400" y="3567113"/>
            <a:ext cx="1295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受体牛</a:t>
            </a:r>
          </a:p>
        </p:txBody>
      </p:sp>
      <p:sp>
        <p:nvSpPr>
          <p:cNvPr id="65552" name="Line 20">
            <a:extLst>
              <a:ext uri="{FF2B5EF4-FFF2-40B4-BE49-F238E27FC236}">
                <a16:creationId xmlns:a16="http://schemas.microsoft.com/office/drawing/2014/main" id="{5A66585C-C0F0-48B4-A721-303D7104CEF3}"/>
              </a:ext>
            </a:extLst>
          </p:cNvPr>
          <p:cNvSpPr>
            <a:spLocks noChangeShapeType="1"/>
          </p:cNvSpPr>
          <p:nvPr/>
        </p:nvSpPr>
        <p:spPr bwMode="auto">
          <a:xfrm>
            <a:off x="6858000" y="4040188"/>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53" name="Text Box 21">
            <a:extLst>
              <a:ext uri="{FF2B5EF4-FFF2-40B4-BE49-F238E27FC236}">
                <a16:creationId xmlns:a16="http://schemas.microsoft.com/office/drawing/2014/main" id="{630AC62E-DA74-46E1-A567-F45DE75F53CA}"/>
              </a:ext>
            </a:extLst>
          </p:cNvPr>
          <p:cNvSpPr txBox="1">
            <a:spLocks noChangeArrowheads="1"/>
          </p:cNvSpPr>
          <p:nvPr/>
        </p:nvSpPr>
        <p:spPr bwMode="auto">
          <a:xfrm>
            <a:off x="5838825" y="4349751"/>
            <a:ext cx="2057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良种犊牛</a:t>
            </a:r>
          </a:p>
        </p:txBody>
      </p:sp>
      <p:sp>
        <p:nvSpPr>
          <p:cNvPr id="65554" name="Line 22">
            <a:extLst>
              <a:ext uri="{FF2B5EF4-FFF2-40B4-BE49-F238E27FC236}">
                <a16:creationId xmlns:a16="http://schemas.microsoft.com/office/drawing/2014/main" id="{AF87A6F9-E3B5-40EF-AB93-B4963D6942F7}"/>
              </a:ext>
            </a:extLst>
          </p:cNvPr>
          <p:cNvSpPr>
            <a:spLocks noChangeShapeType="1"/>
          </p:cNvSpPr>
          <p:nvPr/>
        </p:nvSpPr>
        <p:spPr bwMode="auto">
          <a:xfrm>
            <a:off x="6858000" y="4760913"/>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55" name="Text Box 23">
            <a:extLst>
              <a:ext uri="{FF2B5EF4-FFF2-40B4-BE49-F238E27FC236}">
                <a16:creationId xmlns:a16="http://schemas.microsoft.com/office/drawing/2014/main" id="{A637EAD7-DA41-4EB8-84DE-A522E3BA5F74}"/>
              </a:ext>
            </a:extLst>
          </p:cNvPr>
          <p:cNvSpPr txBox="1">
            <a:spLocks noChangeArrowheads="1"/>
          </p:cNvSpPr>
          <p:nvPr/>
        </p:nvSpPr>
        <p:spPr bwMode="auto">
          <a:xfrm>
            <a:off x="6024563" y="5091113"/>
            <a:ext cx="1676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成熟期牛</a:t>
            </a:r>
          </a:p>
        </p:txBody>
      </p:sp>
      <p:sp>
        <p:nvSpPr>
          <p:cNvPr id="65556" name="Text Box 24">
            <a:extLst>
              <a:ext uri="{FF2B5EF4-FFF2-40B4-BE49-F238E27FC236}">
                <a16:creationId xmlns:a16="http://schemas.microsoft.com/office/drawing/2014/main" id="{F22F01D5-30D3-40B1-843D-6F078603806D}"/>
              </a:ext>
            </a:extLst>
          </p:cNvPr>
          <p:cNvSpPr txBox="1">
            <a:spLocks noChangeArrowheads="1"/>
          </p:cNvSpPr>
          <p:nvPr/>
        </p:nvSpPr>
        <p:spPr bwMode="auto">
          <a:xfrm>
            <a:off x="5843588" y="5949951"/>
            <a:ext cx="1981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屠宰加工厂</a:t>
            </a:r>
          </a:p>
        </p:txBody>
      </p:sp>
      <p:sp>
        <p:nvSpPr>
          <p:cNvPr id="65557" name="Line 25">
            <a:extLst>
              <a:ext uri="{FF2B5EF4-FFF2-40B4-BE49-F238E27FC236}">
                <a16:creationId xmlns:a16="http://schemas.microsoft.com/office/drawing/2014/main" id="{A00A578C-B3FC-4B3C-9E80-6DF248E5277B}"/>
              </a:ext>
            </a:extLst>
          </p:cNvPr>
          <p:cNvSpPr>
            <a:spLocks noChangeShapeType="1"/>
          </p:cNvSpPr>
          <p:nvPr/>
        </p:nvSpPr>
        <p:spPr bwMode="auto">
          <a:xfrm>
            <a:off x="7824789" y="6235700"/>
            <a:ext cx="719137" cy="0"/>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58" name="Text Box 26">
            <a:extLst>
              <a:ext uri="{FF2B5EF4-FFF2-40B4-BE49-F238E27FC236}">
                <a16:creationId xmlns:a16="http://schemas.microsoft.com/office/drawing/2014/main" id="{CB85E33C-8D63-4685-B879-B5C977741972}"/>
              </a:ext>
            </a:extLst>
          </p:cNvPr>
          <p:cNvSpPr txBox="1">
            <a:spLocks noChangeArrowheads="1"/>
          </p:cNvSpPr>
          <p:nvPr/>
        </p:nvSpPr>
        <p:spPr bwMode="auto">
          <a:xfrm>
            <a:off x="8616950" y="5949951"/>
            <a:ext cx="106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市场</a:t>
            </a:r>
          </a:p>
        </p:txBody>
      </p:sp>
      <p:sp>
        <p:nvSpPr>
          <p:cNvPr id="65559" name="Line 27">
            <a:extLst>
              <a:ext uri="{FF2B5EF4-FFF2-40B4-BE49-F238E27FC236}">
                <a16:creationId xmlns:a16="http://schemas.microsoft.com/office/drawing/2014/main" id="{86DFA2B4-E335-4F9A-A18B-1199934310A2}"/>
              </a:ext>
            </a:extLst>
          </p:cNvPr>
          <p:cNvSpPr>
            <a:spLocks noChangeShapeType="1"/>
          </p:cNvSpPr>
          <p:nvPr/>
        </p:nvSpPr>
        <p:spPr bwMode="auto">
          <a:xfrm flipH="1">
            <a:off x="5087939" y="6237288"/>
            <a:ext cx="719137" cy="0"/>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65560" name="Text Box 28">
            <a:extLst>
              <a:ext uri="{FF2B5EF4-FFF2-40B4-BE49-F238E27FC236}">
                <a16:creationId xmlns:a16="http://schemas.microsoft.com/office/drawing/2014/main" id="{BD2E9E13-4E77-4E94-8906-10A82246813E}"/>
              </a:ext>
            </a:extLst>
          </p:cNvPr>
          <p:cNvSpPr txBox="1">
            <a:spLocks noChangeArrowheads="1"/>
          </p:cNvSpPr>
          <p:nvPr/>
        </p:nvSpPr>
        <p:spPr bwMode="auto">
          <a:xfrm>
            <a:off x="3133726" y="5734050"/>
            <a:ext cx="20986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800" b="1">
                <a:latin typeface="Times New Roman" panose="02020603050405020304" pitchFamily="18" charset="0"/>
                <a:ea typeface="华文中宋" panose="02010600040101010101" pitchFamily="2" charset="-122"/>
              </a:rPr>
              <a:t>采集卵巢中的卵母细胞</a:t>
            </a:r>
          </a:p>
        </p:txBody>
      </p:sp>
      <p:sp>
        <p:nvSpPr>
          <p:cNvPr id="65561" name="Line 29">
            <a:extLst>
              <a:ext uri="{FF2B5EF4-FFF2-40B4-BE49-F238E27FC236}">
                <a16:creationId xmlns:a16="http://schemas.microsoft.com/office/drawing/2014/main" id="{D357D2F1-4F31-4C1C-A47F-12EC896952C1}"/>
              </a:ext>
            </a:extLst>
          </p:cNvPr>
          <p:cNvSpPr>
            <a:spLocks noChangeShapeType="1"/>
          </p:cNvSpPr>
          <p:nvPr/>
        </p:nvSpPr>
        <p:spPr bwMode="auto">
          <a:xfrm flipV="1">
            <a:off x="4114800" y="1752600"/>
            <a:ext cx="0" cy="4038600"/>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351262" name="Text Box 30">
            <a:extLst>
              <a:ext uri="{FF2B5EF4-FFF2-40B4-BE49-F238E27FC236}">
                <a16:creationId xmlns:a16="http://schemas.microsoft.com/office/drawing/2014/main" id="{BBB190A6-E8A3-4BF2-AE9E-4B73629B1D80}"/>
              </a:ext>
            </a:extLst>
          </p:cNvPr>
          <p:cNvSpPr txBox="1">
            <a:spLocks noChangeArrowheads="1"/>
          </p:cNvSpPr>
          <p:nvPr/>
        </p:nvSpPr>
        <p:spPr bwMode="auto">
          <a:xfrm>
            <a:off x="1324571" y="288131"/>
            <a:ext cx="615553" cy="617537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eaVert">
            <a:spAutoFit/>
          </a:bodyPr>
          <a:lstStyle/>
          <a:p>
            <a:pPr algn="ctr" eaLnBrk="1" hangingPunct="1">
              <a:spcBef>
                <a:spcPct val="50000"/>
              </a:spcBef>
              <a:defRPr/>
            </a:pPr>
            <a:r>
              <a:rPr lang="en-US" altLang="zh-CN"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试管牛”工厂化生产的技术流程图</a:t>
            </a:r>
          </a:p>
        </p:txBody>
      </p:sp>
      <p:sp>
        <p:nvSpPr>
          <p:cNvPr id="65565" name="Line 31">
            <a:extLst>
              <a:ext uri="{FF2B5EF4-FFF2-40B4-BE49-F238E27FC236}">
                <a16:creationId xmlns:a16="http://schemas.microsoft.com/office/drawing/2014/main" id="{36F96ADC-41A8-489B-B9C8-567AA7F94BAF}"/>
              </a:ext>
            </a:extLst>
          </p:cNvPr>
          <p:cNvSpPr>
            <a:spLocks noChangeShapeType="1"/>
          </p:cNvSpPr>
          <p:nvPr/>
        </p:nvSpPr>
        <p:spPr bwMode="auto">
          <a:xfrm>
            <a:off x="6856413" y="5589588"/>
            <a:ext cx="0" cy="468312"/>
          </a:xfrm>
          <a:prstGeom prst="line">
            <a:avLst/>
          </a:prstGeom>
          <a:noFill/>
          <a:ln w="28575">
            <a:solidFill>
              <a:srgbClr val="FF33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Tree>
    <p:extLst>
      <p:ext uri="{BB962C8B-B14F-4D97-AF65-F5344CB8AC3E}">
        <p14:creationId xmlns:p14="http://schemas.microsoft.com/office/powerpoint/2010/main" val="3478061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042">
            <a:extLst>
              <a:ext uri="{FF2B5EF4-FFF2-40B4-BE49-F238E27FC236}">
                <a16:creationId xmlns:a16="http://schemas.microsoft.com/office/drawing/2014/main" id="{3785EA4D-D14B-435D-A0F0-F5F441C78C84}"/>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6759348" y="655638"/>
            <a:ext cx="4395787" cy="3275012"/>
          </a:xfrm>
          <a:noFill/>
        </p:spPr>
      </p:pic>
      <p:sp>
        <p:nvSpPr>
          <p:cNvPr id="67587" name="Rectangle 3">
            <a:extLst>
              <a:ext uri="{FF2B5EF4-FFF2-40B4-BE49-F238E27FC236}">
                <a16:creationId xmlns:a16="http://schemas.microsoft.com/office/drawing/2014/main" id="{D7892DC2-8C12-4FAD-92D6-5AB7DE6EF8C3}"/>
              </a:ext>
            </a:extLst>
          </p:cNvPr>
          <p:cNvSpPr>
            <a:spLocks noChangeArrowheads="1"/>
          </p:cNvSpPr>
          <p:nvPr/>
        </p:nvSpPr>
        <p:spPr bwMode="auto">
          <a:xfrm>
            <a:off x="3268663" y="4073526"/>
            <a:ext cx="54911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en-US" altLang="zh-CN" sz="2800" b="1" dirty="0">
                <a:latin typeface="楷体_GB2312" pitchFamily="49" charset="-122"/>
                <a:ea typeface="楷体_GB2312" pitchFamily="49" charset="-122"/>
              </a:rPr>
              <a:t>1982</a:t>
            </a:r>
            <a:r>
              <a:rPr kumimoji="0" lang="zh-CN" altLang="en-US" sz="2800" b="1" dirty="0">
                <a:latin typeface="楷体_GB2312" pitchFamily="49" charset="-122"/>
                <a:ea typeface="楷体_GB2312" pitchFamily="49" charset="-122"/>
              </a:rPr>
              <a:t>年世界首例试管牛犊问世</a:t>
            </a:r>
          </a:p>
        </p:txBody>
      </p:sp>
      <p:pic>
        <p:nvPicPr>
          <p:cNvPr id="67588" name="Picture 4" descr="heixingmuzi">
            <a:extLst>
              <a:ext uri="{FF2B5EF4-FFF2-40B4-BE49-F238E27FC236}">
                <a16:creationId xmlns:a16="http://schemas.microsoft.com/office/drawing/2014/main" id="{6F002068-5CEB-4D45-A775-CED5F3CE44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5438" y="617538"/>
            <a:ext cx="4284662"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3285" name="Rectangle 5">
            <a:extLst>
              <a:ext uri="{FF2B5EF4-FFF2-40B4-BE49-F238E27FC236}">
                <a16:creationId xmlns:a16="http://schemas.microsoft.com/office/drawing/2014/main" id="{B937371C-88D6-40D3-85CB-A242A98E6D04}"/>
              </a:ext>
            </a:extLst>
          </p:cNvPr>
          <p:cNvSpPr>
            <a:spLocks noChangeArrowheads="1"/>
          </p:cNvSpPr>
          <p:nvPr/>
        </p:nvSpPr>
        <p:spPr bwMode="auto">
          <a:xfrm>
            <a:off x="1317523" y="4810696"/>
            <a:ext cx="1087447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571500" indent="-571500" eaLnBrk="1" hangingPunct="1">
              <a:lnSpc>
                <a:spcPct val="150000"/>
              </a:lnSpc>
              <a:spcBef>
                <a:spcPct val="0"/>
              </a:spcBef>
              <a:buFont typeface="Arial" panose="020B0604020202020204" pitchFamily="34" charset="0"/>
              <a:buChar char="•"/>
            </a:pPr>
            <a:r>
              <a:rPr kumimoji="0" lang="zh-CN" altLang="en-US" sz="3600" b="1" dirty="0">
                <a:latin typeface="隶书" pitchFamily="49" charset="-122"/>
                <a:ea typeface="隶书" pitchFamily="49" charset="-122"/>
              </a:rPr>
              <a:t>实现良种牛快速大量繁殖首先要做的是</a:t>
            </a:r>
          </a:p>
          <a:p>
            <a:pPr eaLnBrk="1" hangingPunct="1">
              <a:lnSpc>
                <a:spcPct val="150000"/>
              </a:lnSpc>
              <a:spcBef>
                <a:spcPct val="0"/>
              </a:spcBef>
              <a:buFontTx/>
              <a:buNone/>
            </a:pPr>
            <a:r>
              <a:rPr kumimoji="0" lang="zh-CN" altLang="en-US" sz="3600" b="1" u="sng" dirty="0">
                <a:latin typeface="隶书" pitchFamily="49" charset="-122"/>
                <a:ea typeface="隶书" pitchFamily="49" charset="-122"/>
              </a:rPr>
              <a:t>                  </a:t>
            </a:r>
            <a:r>
              <a:rPr kumimoji="0" lang="zh-CN" altLang="en-US" sz="3600" b="1" dirty="0">
                <a:latin typeface="隶书" pitchFamily="49" charset="-122"/>
                <a:ea typeface="隶书" pitchFamily="49" charset="-122"/>
              </a:rPr>
              <a:t>和</a:t>
            </a:r>
            <a:r>
              <a:rPr kumimoji="0" lang="zh-CN" altLang="en-US" sz="3600" b="1" u="sng" dirty="0">
                <a:latin typeface="隶书" pitchFamily="49" charset="-122"/>
                <a:ea typeface="隶书" pitchFamily="49" charset="-122"/>
              </a:rPr>
              <a:t>                   </a:t>
            </a:r>
            <a:r>
              <a:rPr kumimoji="0" lang="zh-CN" altLang="en-US" sz="3600" b="1" dirty="0">
                <a:latin typeface="隶书" pitchFamily="49" charset="-122"/>
                <a:ea typeface="隶书" pitchFamily="49" charset="-122"/>
              </a:rPr>
              <a:t>的培养。</a:t>
            </a:r>
          </a:p>
        </p:txBody>
      </p:sp>
      <p:sp>
        <p:nvSpPr>
          <p:cNvPr id="353286" name="Rectangle 6">
            <a:extLst>
              <a:ext uri="{FF2B5EF4-FFF2-40B4-BE49-F238E27FC236}">
                <a16:creationId xmlns:a16="http://schemas.microsoft.com/office/drawing/2014/main" id="{529E979B-63F3-4F2F-B047-8D609DA190F0}"/>
              </a:ext>
            </a:extLst>
          </p:cNvPr>
          <p:cNvSpPr>
            <a:spLocks noChangeArrowheads="1"/>
          </p:cNvSpPr>
          <p:nvPr/>
        </p:nvSpPr>
        <p:spPr bwMode="auto">
          <a:xfrm>
            <a:off x="2108432" y="5663251"/>
            <a:ext cx="2019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sz="3600" b="1" dirty="0">
                <a:solidFill>
                  <a:srgbClr val="FF0000"/>
                </a:solidFill>
                <a:latin typeface="Arial" panose="020B0604020202020204" pitchFamily="34" charset="0"/>
                <a:ea typeface="隶书" pitchFamily="49" charset="-122"/>
              </a:rPr>
              <a:t>体外受精</a:t>
            </a:r>
          </a:p>
        </p:txBody>
      </p:sp>
      <p:sp>
        <p:nvSpPr>
          <p:cNvPr id="353287" name="Rectangle 7">
            <a:extLst>
              <a:ext uri="{FF2B5EF4-FFF2-40B4-BE49-F238E27FC236}">
                <a16:creationId xmlns:a16="http://schemas.microsoft.com/office/drawing/2014/main" id="{8A0DA0DF-E4B5-4282-AF45-5C4BFB064A83}"/>
              </a:ext>
            </a:extLst>
          </p:cNvPr>
          <p:cNvSpPr>
            <a:spLocks noChangeArrowheads="1"/>
          </p:cNvSpPr>
          <p:nvPr/>
        </p:nvSpPr>
        <p:spPr bwMode="auto">
          <a:xfrm>
            <a:off x="6937941" y="5657273"/>
            <a:ext cx="2019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sz="3600" b="1" dirty="0">
                <a:solidFill>
                  <a:srgbClr val="FF0000"/>
                </a:solidFill>
                <a:latin typeface="Arial" panose="020B0604020202020204" pitchFamily="34" charset="0"/>
                <a:ea typeface="隶书" pitchFamily="49" charset="-122"/>
              </a:rPr>
              <a:t>早期胚胎</a:t>
            </a:r>
          </a:p>
        </p:txBody>
      </p:sp>
    </p:spTree>
    <p:extLst>
      <p:ext uri="{BB962C8B-B14F-4D97-AF65-F5344CB8AC3E}">
        <p14:creationId xmlns:p14="http://schemas.microsoft.com/office/powerpoint/2010/main" val="2174899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3285"/>
                                        </p:tgtEl>
                                        <p:attrNameLst>
                                          <p:attrName>style.visibility</p:attrName>
                                        </p:attrNameLst>
                                      </p:cBhvr>
                                      <p:to>
                                        <p:strVal val="visible"/>
                                      </p:to>
                                    </p:set>
                                    <p:animEffect transition="in" filter="randombar(horizontal)">
                                      <p:cBhvr>
                                        <p:cTn id="7" dur="500"/>
                                        <p:tgtEl>
                                          <p:spTgt spid="3532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53286"/>
                                        </p:tgtEl>
                                        <p:attrNameLst>
                                          <p:attrName>style.visibility</p:attrName>
                                        </p:attrNameLst>
                                      </p:cBhvr>
                                      <p:to>
                                        <p:strVal val="visible"/>
                                      </p:to>
                                    </p:set>
                                    <p:animEffect transition="in" filter="randombar(horizontal)">
                                      <p:cBhvr>
                                        <p:cTn id="12" dur="500"/>
                                        <p:tgtEl>
                                          <p:spTgt spid="3532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53287"/>
                                        </p:tgtEl>
                                        <p:attrNameLst>
                                          <p:attrName>style.visibility</p:attrName>
                                        </p:attrNameLst>
                                      </p:cBhvr>
                                      <p:to>
                                        <p:strVal val="visible"/>
                                      </p:to>
                                    </p:set>
                                    <p:animEffect transition="in" filter="randombar(horizontal)">
                                      <p:cBhvr>
                                        <p:cTn id="17" dur="500"/>
                                        <p:tgtEl>
                                          <p:spTgt spid="353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5" grpId="0"/>
      <p:bldP spid="353286" grpId="0"/>
      <p:bldP spid="35328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a:extLst>
              <a:ext uri="{FF2B5EF4-FFF2-40B4-BE49-F238E27FC236}">
                <a16:creationId xmlns:a16="http://schemas.microsoft.com/office/drawing/2014/main" id="{D27CA66C-768F-456D-AAC7-70C47D468FE1}"/>
              </a:ext>
            </a:extLst>
          </p:cNvPr>
          <p:cNvSpPr>
            <a:spLocks noChangeArrowheads="1"/>
          </p:cNvSpPr>
          <p:nvPr/>
        </p:nvSpPr>
        <p:spPr bwMode="auto">
          <a:xfrm>
            <a:off x="806740" y="4867784"/>
            <a:ext cx="11124746" cy="7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nSpc>
                <a:spcPct val="150000"/>
              </a:lnSpc>
              <a:spcBef>
                <a:spcPct val="0"/>
              </a:spcBef>
              <a:buNone/>
            </a:pP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主要包括</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卵细胞的采集</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精子的获取</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和</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受精</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等几个主要步骤 </a:t>
            </a:r>
          </a:p>
        </p:txBody>
      </p:sp>
      <p:sp>
        <p:nvSpPr>
          <p:cNvPr id="354307" name="Text Box 3">
            <a:extLst>
              <a:ext uri="{FF2B5EF4-FFF2-40B4-BE49-F238E27FC236}">
                <a16:creationId xmlns:a16="http://schemas.microsoft.com/office/drawing/2014/main" id="{92AD49D8-4619-48D0-B666-4A20C82B5958}"/>
              </a:ext>
            </a:extLst>
          </p:cNvPr>
          <p:cNvSpPr txBox="1">
            <a:spLocks noChangeArrowheads="1"/>
          </p:cNvSpPr>
          <p:nvPr/>
        </p:nvSpPr>
        <p:spPr bwMode="auto">
          <a:xfrm>
            <a:off x="693280" y="1392976"/>
            <a:ext cx="6894747" cy="1482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lnSpc>
                <a:spcPct val="150000"/>
              </a:lnSpc>
              <a:spcBef>
                <a:spcPct val="50000"/>
              </a:spcBef>
              <a:buFont typeface="Arial" panose="020B0604020202020204" pitchFamily="34" charset="0"/>
              <a:buChar char="•"/>
            </a:pP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概念：采取雌性动物的</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卵细胞</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和雄性动物的</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精子</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，使其在</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试管</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中受精</a:t>
            </a:r>
          </a:p>
        </p:txBody>
      </p:sp>
      <p:sp>
        <p:nvSpPr>
          <p:cNvPr id="68612" name="Rectangle 4">
            <a:extLst>
              <a:ext uri="{FF2B5EF4-FFF2-40B4-BE49-F238E27FC236}">
                <a16:creationId xmlns:a16="http://schemas.microsoft.com/office/drawing/2014/main" id="{B6B02CAE-4C43-405D-87DF-E270896F4D9C}"/>
              </a:ext>
            </a:extLst>
          </p:cNvPr>
          <p:cNvSpPr>
            <a:spLocks noChangeArrowheads="1"/>
          </p:cNvSpPr>
          <p:nvPr/>
        </p:nvSpPr>
        <p:spPr bwMode="auto">
          <a:xfrm>
            <a:off x="1187904" y="0"/>
            <a:ext cx="2952750" cy="707886"/>
          </a:xfrm>
          <a:prstGeom prst="rect">
            <a:avLst/>
          </a:prstGeom>
          <a:noFill/>
        </p:spPr>
        <p:txBody>
          <a:bodyPr wrap="square" rtlCol="0">
            <a:spAutoFit/>
          </a:bodyPr>
          <a:lstStyle/>
          <a:p>
            <a:r>
              <a:rPr lang="en-US" altLang="zh-CN" sz="4000" b="1" dirty="0">
                <a:latin typeface="微软雅黑" panose="020B0503020204020204" pitchFamily="34" charset="-122"/>
                <a:ea typeface="微软雅黑" panose="020B0503020204020204" pitchFamily="34" charset="-122"/>
              </a:rPr>
              <a:t>2. </a:t>
            </a:r>
            <a:r>
              <a:rPr lang="zh-CN" altLang="en-US" sz="4000" b="1" dirty="0">
                <a:latin typeface="微软雅黑" panose="020B0503020204020204" pitchFamily="34" charset="-122"/>
                <a:ea typeface="微软雅黑" panose="020B0503020204020204" pitchFamily="34" charset="-122"/>
              </a:rPr>
              <a:t>体外受精</a:t>
            </a:r>
          </a:p>
        </p:txBody>
      </p:sp>
      <p:pic>
        <p:nvPicPr>
          <p:cNvPr id="68613" name="Picture 5" descr="550936228456">
            <a:extLst>
              <a:ext uri="{FF2B5EF4-FFF2-40B4-BE49-F238E27FC236}">
                <a16:creationId xmlns:a16="http://schemas.microsoft.com/office/drawing/2014/main" id="{4674F88B-A1F2-49B1-8D28-01A1433472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112" y="1405442"/>
            <a:ext cx="3606933" cy="267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a:extLst>
              <a:ext uri="{FF2B5EF4-FFF2-40B4-BE49-F238E27FC236}">
                <a16:creationId xmlns:a16="http://schemas.microsoft.com/office/drawing/2014/main" id="{0801B97A-E8BF-4CFB-829E-FC7983CAF669}"/>
              </a:ext>
            </a:extLst>
          </p:cNvPr>
          <p:cNvSpPr txBox="1">
            <a:spLocks noChangeArrowheads="1"/>
          </p:cNvSpPr>
          <p:nvPr/>
        </p:nvSpPr>
        <p:spPr bwMode="auto">
          <a:xfrm>
            <a:off x="1187904" y="3397921"/>
            <a:ext cx="68947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kumimoji="0" lang="zh-CN" altLang="en-US"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注：发育的主要场所是</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母体</a:t>
            </a:r>
          </a:p>
        </p:txBody>
      </p:sp>
    </p:spTree>
    <p:extLst>
      <p:ext uri="{BB962C8B-B14F-4D97-AF65-F5344CB8AC3E}">
        <p14:creationId xmlns:p14="http://schemas.microsoft.com/office/powerpoint/2010/main" val="3009314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4307">
                                            <p:txEl>
                                              <p:pRg st="0" end="0"/>
                                            </p:txEl>
                                          </p:spTgt>
                                        </p:tgtEl>
                                        <p:attrNameLst>
                                          <p:attrName>style.visibility</p:attrName>
                                        </p:attrNameLst>
                                      </p:cBhvr>
                                      <p:to>
                                        <p:strVal val="visible"/>
                                      </p:to>
                                    </p:set>
                                    <p:animEffect transition="in" filter="dissolve">
                                      <p:cBhvr>
                                        <p:cTn id="7" dur="500"/>
                                        <p:tgtEl>
                                          <p:spTgt spid="354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4306"/>
                                        </p:tgtEl>
                                        <p:attrNameLst>
                                          <p:attrName>style.visibility</p:attrName>
                                        </p:attrNameLst>
                                      </p:cBhvr>
                                      <p:to>
                                        <p:strVal val="visible"/>
                                      </p:to>
                                    </p:set>
                                    <p:animEffect transition="in" filter="dissolve">
                                      <p:cBhvr>
                                        <p:cTn id="12" dur="500"/>
                                        <p:tgtEl>
                                          <p:spTgt spid="35430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dissolv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6" grpId="0"/>
      <p:bldP spid="354307" grpId="0" build="p"/>
      <p:bldP spid="9"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Box 1">
            <a:extLst>
              <a:ext uri="{FF2B5EF4-FFF2-40B4-BE49-F238E27FC236}">
                <a16:creationId xmlns:a16="http://schemas.microsoft.com/office/drawing/2014/main" id="{92C7209F-D979-4E9F-B9D4-08256FC44BFB}"/>
              </a:ext>
            </a:extLst>
          </p:cNvPr>
          <p:cNvSpPr txBox="1">
            <a:spLocks noChangeArrowheads="1"/>
          </p:cNvSpPr>
          <p:nvPr/>
        </p:nvSpPr>
        <p:spPr bwMode="auto">
          <a:xfrm>
            <a:off x="1224000" y="5397998"/>
            <a:ext cx="9485761" cy="5847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b="1" dirty="0">
                <a:latin typeface="微软雅黑" panose="020B0503020204020204" pitchFamily="34" charset="-122"/>
                <a:ea typeface="微软雅黑" panose="020B0503020204020204" pitchFamily="34" charset="-122"/>
              </a:rPr>
              <a:t>输卵管中冲取的卵子是处于减数分裂的什么时期的？</a:t>
            </a:r>
          </a:p>
        </p:txBody>
      </p:sp>
      <p:sp>
        <p:nvSpPr>
          <p:cNvPr id="5" name="Text Box 2">
            <a:extLst>
              <a:ext uri="{FF2B5EF4-FFF2-40B4-BE49-F238E27FC236}">
                <a16:creationId xmlns:a16="http://schemas.microsoft.com/office/drawing/2014/main" id="{0759A2CC-0E9D-4299-8666-7D22684E062C}"/>
              </a:ext>
            </a:extLst>
          </p:cNvPr>
          <p:cNvSpPr txBox="1">
            <a:spLocks noChangeArrowheads="1"/>
          </p:cNvSpPr>
          <p:nvPr/>
        </p:nvSpPr>
        <p:spPr bwMode="auto">
          <a:xfrm>
            <a:off x="1134918" y="101293"/>
            <a:ext cx="640888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kumimoji="0" lang="en-US" altLang="zh-CN" sz="4000" b="1" dirty="0">
                <a:latin typeface="微软雅黑" panose="020B0503020204020204" pitchFamily="34" charset="-122"/>
                <a:ea typeface="微软雅黑" panose="020B0503020204020204" pitchFamily="34" charset="-122"/>
              </a:rPr>
              <a:t>2.1 </a:t>
            </a:r>
            <a:r>
              <a:rPr kumimoji="0" lang="zh-CN" altLang="en-US" sz="4000" b="1" dirty="0">
                <a:latin typeface="微软雅黑" panose="020B0503020204020204" pitchFamily="34" charset="-122"/>
                <a:ea typeface="微软雅黑" panose="020B0503020204020204" pitchFamily="34" charset="-122"/>
              </a:rPr>
              <a:t>卵母细胞的采集和培养</a:t>
            </a:r>
          </a:p>
        </p:txBody>
      </p:sp>
      <p:sp>
        <p:nvSpPr>
          <p:cNvPr id="6" name="Rectangle 3">
            <a:extLst>
              <a:ext uri="{FF2B5EF4-FFF2-40B4-BE49-F238E27FC236}">
                <a16:creationId xmlns:a16="http://schemas.microsoft.com/office/drawing/2014/main" id="{2A274C53-B635-455D-842D-081729825499}"/>
              </a:ext>
            </a:extLst>
          </p:cNvPr>
          <p:cNvSpPr>
            <a:spLocks noChangeArrowheads="1"/>
          </p:cNvSpPr>
          <p:nvPr/>
        </p:nvSpPr>
        <p:spPr bwMode="auto">
          <a:xfrm>
            <a:off x="1224000" y="1167614"/>
            <a:ext cx="10454399"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lnSpc>
                <a:spcPct val="150000"/>
              </a:lnSpc>
              <a:buFont typeface="Wingdings" panose="05000000000000000000" pitchFamily="2" charset="2"/>
              <a:buChar char="Ø"/>
            </a:pPr>
            <a:r>
              <a:rPr kumimoji="0" lang="zh-CN" altLang="en-US" sz="2800" b="1" dirty="0">
                <a:solidFill>
                  <a:srgbClr val="FF0000"/>
                </a:solidFill>
                <a:latin typeface="微软雅黑" panose="020B0503020204020204" pitchFamily="34" charset="-122"/>
                <a:ea typeface="微软雅黑" panose="020B0503020204020204" pitchFamily="34" charset="-122"/>
              </a:rPr>
              <a:t>对不同动物</a:t>
            </a:r>
            <a:r>
              <a:rPr kumimoji="0" lang="en-US" altLang="zh-CN" sz="2800" b="1" dirty="0">
                <a:solidFill>
                  <a:srgbClr val="FF0000"/>
                </a:solidFill>
                <a:latin typeface="微软雅黑" panose="020B0503020204020204" pitchFamily="34" charset="-122"/>
                <a:ea typeface="微软雅黑" panose="020B0503020204020204" pitchFamily="34" charset="-122"/>
              </a:rPr>
              <a:t>,</a:t>
            </a:r>
            <a:r>
              <a:rPr kumimoji="0" lang="zh-CN" altLang="en-US" sz="2800" b="1" dirty="0">
                <a:solidFill>
                  <a:srgbClr val="FF0000"/>
                </a:solidFill>
                <a:latin typeface="微软雅黑" panose="020B0503020204020204" pitchFamily="34" charset="-122"/>
                <a:ea typeface="微软雅黑" panose="020B0503020204020204" pitchFamily="34" charset="-122"/>
              </a:rPr>
              <a:t>采集卵母细胞的方法不同</a:t>
            </a:r>
          </a:p>
          <a:p>
            <a:pPr eaLnBrk="1" hangingPunct="1">
              <a:lnSpc>
                <a:spcPct val="150000"/>
              </a:lnSpc>
              <a:buFontTx/>
              <a:buNone/>
            </a:pPr>
            <a:r>
              <a:rPr kumimoji="0" lang="zh-CN" altLang="en-US" sz="2800" b="1" dirty="0">
                <a:latin typeface="微软雅黑" panose="020B0503020204020204" pitchFamily="34" charset="-122"/>
                <a:ea typeface="微软雅黑" panose="020B0503020204020204" pitchFamily="34" charset="-122"/>
              </a:rPr>
              <a:t>    实验动物如小鼠、兔，以及家畜猪、羊等卵细胞的采集：</a:t>
            </a:r>
          </a:p>
          <a:p>
            <a:pPr eaLnBrk="1" hangingPunct="1">
              <a:lnSpc>
                <a:spcPct val="150000"/>
              </a:lnSpc>
              <a:buFontTx/>
              <a:buNone/>
            </a:pPr>
            <a:r>
              <a:rPr kumimoji="0" lang="zh-CN" altLang="en-US" sz="2800" b="1" dirty="0">
                <a:solidFill>
                  <a:schemeClr val="hlink"/>
                </a:solidFill>
                <a:latin typeface="微软雅黑" panose="020B0503020204020204" pitchFamily="34" charset="-122"/>
                <a:ea typeface="微软雅黑" panose="020B0503020204020204" pitchFamily="34" charset="-122"/>
              </a:rPr>
              <a:t>    </a:t>
            </a:r>
            <a:r>
              <a:rPr kumimoji="0" lang="zh-CN" altLang="en-US" sz="2800" b="1" dirty="0">
                <a:latin typeface="微软雅黑" panose="020B0503020204020204" pitchFamily="34" charset="-122"/>
                <a:ea typeface="微软雅黑" panose="020B0503020204020204" pitchFamily="34" charset="-122"/>
              </a:rPr>
              <a:t>最常用的方法是卵巢经过</a:t>
            </a:r>
            <a:r>
              <a:rPr kumimoji="0" lang="zh-CN" altLang="en-US" b="1" dirty="0">
                <a:solidFill>
                  <a:srgbClr val="FF0000"/>
                </a:solidFill>
                <a:latin typeface="微软雅黑" panose="020B0503020204020204" pitchFamily="34" charset="-122"/>
                <a:ea typeface="微软雅黑" panose="020B0503020204020204" pitchFamily="34" charset="-122"/>
              </a:rPr>
              <a:t>超数排卵</a:t>
            </a:r>
            <a:r>
              <a:rPr kumimoji="0" lang="zh-CN" altLang="en-US" sz="2800" b="1" dirty="0">
                <a:latin typeface="微软雅黑" panose="020B0503020204020204" pitchFamily="34" charset="-122"/>
                <a:ea typeface="微软雅黑" panose="020B0503020204020204" pitchFamily="34" charset="-122"/>
              </a:rPr>
              <a:t>处理，即给供体注射</a:t>
            </a:r>
            <a:r>
              <a:rPr kumimoji="0" lang="zh-CN" altLang="en-US" sz="2800" b="1" dirty="0">
                <a:solidFill>
                  <a:srgbClr val="C00000"/>
                </a:solidFill>
                <a:latin typeface="微软雅黑" panose="020B0503020204020204" pitchFamily="34" charset="-122"/>
                <a:ea typeface="微软雅黑" panose="020B0503020204020204" pitchFamily="34" charset="-122"/>
              </a:rPr>
              <a:t>促性腺激素</a:t>
            </a:r>
            <a:r>
              <a:rPr kumimoji="0" lang="zh-CN" altLang="en-US" sz="2800" b="1" dirty="0">
                <a:latin typeface="微软雅黑" panose="020B0503020204020204" pitchFamily="34" charset="-122"/>
                <a:ea typeface="微软雅黑" panose="020B0503020204020204" pitchFamily="34" charset="-122"/>
              </a:rPr>
              <a:t>，使一头雌性动物一次排出比自然情况下多几倍到十几倍的卵子，之后从</a:t>
            </a:r>
            <a:r>
              <a:rPr kumimoji="0" lang="zh-CN" altLang="en-US" sz="2800" b="1" dirty="0">
                <a:solidFill>
                  <a:srgbClr val="C00000"/>
                </a:solidFill>
                <a:latin typeface="微软雅黑" panose="020B0503020204020204" pitchFamily="34" charset="-122"/>
                <a:ea typeface="微软雅黑" panose="020B0503020204020204" pitchFamily="34" charset="-122"/>
              </a:rPr>
              <a:t>输卵管</a:t>
            </a:r>
            <a:r>
              <a:rPr kumimoji="0" lang="zh-CN" altLang="en-US" sz="2800" b="1" dirty="0">
                <a:latin typeface="微软雅黑" panose="020B0503020204020204" pitchFamily="34" charset="-122"/>
                <a:ea typeface="微软雅黑" panose="020B0503020204020204" pitchFamily="34" charset="-122"/>
              </a:rPr>
              <a:t>中冲取卵子，直接与获能的精子在体外受精。</a:t>
            </a:r>
          </a:p>
        </p:txBody>
      </p:sp>
      <p:sp>
        <p:nvSpPr>
          <p:cNvPr id="7" name="TextBox 1">
            <a:extLst>
              <a:ext uri="{FF2B5EF4-FFF2-40B4-BE49-F238E27FC236}">
                <a16:creationId xmlns:a16="http://schemas.microsoft.com/office/drawing/2014/main" id="{92C7209F-D979-4E9F-B9D4-08256FC44BFB}"/>
              </a:ext>
            </a:extLst>
          </p:cNvPr>
          <p:cNvSpPr txBox="1">
            <a:spLocks noChangeArrowheads="1"/>
          </p:cNvSpPr>
          <p:nvPr/>
        </p:nvSpPr>
        <p:spPr bwMode="auto">
          <a:xfrm>
            <a:off x="1276812" y="6147926"/>
            <a:ext cx="4653208" cy="5847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a:spcBef>
                <a:spcPct val="0"/>
              </a:spcBef>
              <a:buNone/>
            </a:pPr>
            <a:r>
              <a:rPr kumimoji="0" lang="zh-CN" altLang="en-US" b="1" dirty="0">
                <a:latin typeface="微软雅黑" panose="020B0503020204020204" pitchFamily="34" charset="-122"/>
                <a:ea typeface="微软雅黑" panose="020B0503020204020204" pitchFamily="34" charset="-122"/>
              </a:rPr>
              <a:t>减数第二次分裂的中期</a:t>
            </a:r>
          </a:p>
        </p:txBody>
      </p:sp>
    </p:spTree>
    <p:extLst>
      <p:ext uri="{BB962C8B-B14F-4D97-AF65-F5344CB8AC3E}">
        <p14:creationId xmlns:p14="http://schemas.microsoft.com/office/powerpoint/2010/main" val="31844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超声监视器">
            <a:hlinkClick r:id="rId3" action="ppaction://hlinksldjump"/>
            <a:extLst>
              <a:ext uri="{FF2B5EF4-FFF2-40B4-BE49-F238E27FC236}">
                <a16:creationId xmlns:a16="http://schemas.microsoft.com/office/drawing/2014/main" id="{8349732B-DF65-486B-B9F2-FBEF9A430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8201" y="794853"/>
            <a:ext cx="3635375" cy="58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1" name="Picture 3" descr="卵巢">
            <a:hlinkClick r:id="rId5" action="ppaction://hlinksldjump"/>
            <a:extLst>
              <a:ext uri="{FF2B5EF4-FFF2-40B4-BE49-F238E27FC236}">
                <a16:creationId xmlns:a16="http://schemas.microsoft.com/office/drawing/2014/main" id="{955EE367-2B52-4EFC-B893-B8D56EBA02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8190" y="1147907"/>
            <a:ext cx="4669873" cy="3481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8ADC6595-90EE-4908-9DB3-524082FFF6F6}"/>
              </a:ext>
            </a:extLst>
          </p:cNvPr>
          <p:cNvSpPr>
            <a:spLocks noChangeArrowheads="1"/>
          </p:cNvSpPr>
          <p:nvPr/>
        </p:nvSpPr>
        <p:spPr bwMode="auto">
          <a:xfrm>
            <a:off x="1193733" y="86967"/>
            <a:ext cx="42131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zh-CN" altLang="en-US" sz="4000" b="1" dirty="0">
                <a:latin typeface="微软雅黑" panose="020B0503020204020204" pitchFamily="34" charset="-122"/>
                <a:ea typeface="微软雅黑" panose="020B0503020204020204" pitchFamily="34" charset="-122"/>
              </a:rPr>
              <a:t>超数排卵技术</a:t>
            </a:r>
          </a:p>
        </p:txBody>
      </p:sp>
      <p:sp>
        <p:nvSpPr>
          <p:cNvPr id="130053" name="Rectangle 5">
            <a:extLst>
              <a:ext uri="{FF2B5EF4-FFF2-40B4-BE49-F238E27FC236}">
                <a16:creationId xmlns:a16="http://schemas.microsoft.com/office/drawing/2014/main" id="{0B129EE2-ABEE-4247-9ED7-2F7748133CFC}"/>
              </a:ext>
            </a:extLst>
          </p:cNvPr>
          <p:cNvSpPr>
            <a:spLocks noChangeArrowheads="1"/>
          </p:cNvSpPr>
          <p:nvPr/>
        </p:nvSpPr>
        <p:spPr bwMode="auto">
          <a:xfrm>
            <a:off x="717065" y="4982781"/>
            <a:ext cx="6467960" cy="1415772"/>
          </a:xfrm>
          <a:prstGeom prst="rect">
            <a:avLst/>
          </a:prstGeom>
          <a:noFill/>
          <a:ln>
            <a:noFill/>
          </a:ln>
          <a:effectLst/>
        </p:spPr>
        <p:txBody>
          <a:bodyPr wrap="square">
            <a:spAutoFit/>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defRPr/>
            </a:pPr>
            <a:r>
              <a:rPr lang="en-US" altLang="zh-CN" sz="3000" b="1" dirty="0">
                <a:latin typeface="楷体_GB2312" pitchFamily="49" charset="-122"/>
                <a:ea typeface="楷体_GB2312" pitchFamily="49" charset="-122"/>
              </a:rPr>
              <a:t>    </a:t>
            </a:r>
            <a:r>
              <a:rPr lang="zh-CN" altLang="en-US" sz="2800" b="1" dirty="0">
                <a:latin typeface="楷体_GB2312" pitchFamily="49" charset="-122"/>
                <a:ea typeface="楷体_GB2312" pitchFamily="49" charset="-122"/>
              </a:rPr>
              <a:t>利用</a:t>
            </a:r>
            <a:r>
              <a:rPr lang="zh-CN" altLang="en-US" sz="2800" b="1" dirty="0">
                <a:solidFill>
                  <a:srgbClr val="C00000"/>
                </a:solidFill>
                <a:latin typeface="楷体_GB2312" pitchFamily="49" charset="-122"/>
                <a:ea typeface="楷体_GB2312" pitchFamily="49" charset="-122"/>
              </a:rPr>
              <a:t>促性腺激素</a:t>
            </a:r>
            <a:r>
              <a:rPr lang="zh-CN" altLang="en-US" sz="2800" b="1" dirty="0">
                <a:latin typeface="楷体_GB2312" pitchFamily="49" charset="-122"/>
                <a:ea typeface="楷体_GB2312" pitchFamily="49" charset="-122"/>
              </a:rPr>
              <a:t>处理雌性动物，使得卵巢中有更多的卵泡发育，更多的卵被排出，这个过程就称为超数排卵</a:t>
            </a:r>
          </a:p>
        </p:txBody>
      </p:sp>
    </p:spTree>
    <p:extLst>
      <p:ext uri="{BB962C8B-B14F-4D97-AF65-F5344CB8AC3E}">
        <p14:creationId xmlns:p14="http://schemas.microsoft.com/office/powerpoint/2010/main" val="8400389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FC001FD-8C12-4A2F-A29C-E31F273174EE}"/>
              </a:ext>
            </a:extLst>
          </p:cNvPr>
          <p:cNvSpPr>
            <a:spLocks noChangeArrowheads="1"/>
          </p:cNvSpPr>
          <p:nvPr/>
        </p:nvSpPr>
        <p:spPr bwMode="auto">
          <a:xfrm>
            <a:off x="805070" y="1077913"/>
            <a:ext cx="10803833" cy="388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50000"/>
              </a:lnSpc>
              <a:buFontTx/>
              <a:buNone/>
            </a:pPr>
            <a:r>
              <a:rPr kumimoji="0" lang="en-US" altLang="zh-CN" b="1" dirty="0">
                <a:latin typeface="Times New Roman" panose="02020603050405020304" pitchFamily="18" charset="0"/>
                <a:ea typeface="微软雅黑" panose="020B0503020204020204" pitchFamily="34" charset="-122"/>
                <a:cs typeface="Times New Roman" panose="02020603050405020304" pitchFamily="18" charset="0"/>
              </a:rPr>
              <a:t>    </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大家畜或大型动物，如牛卵细胞的采集：</a:t>
            </a:r>
          </a:p>
          <a:p>
            <a:pPr>
              <a:lnSpc>
                <a:spcPct val="150000"/>
              </a:lnSpc>
              <a:buNone/>
            </a:pP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    从屠宰场已屠宰母畜的</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卵巢</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中采集卵母细胞，也可以借助</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超声波探测仪（</a:t>
            </a:r>
            <a:r>
              <a:rPr kumimoji="0"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B</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超）、内窥镜</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或</a:t>
            </a:r>
            <a:r>
              <a:rPr kumimoji="0" lang="zh-CN" altLang="en-US"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腹腔镜</a:t>
            </a: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等工具确定卵泡位置，直接从活体动物中吸取卵泡液（连同卵母细胞）取出，在体外进行人工培养，使其成熟。</a:t>
            </a:r>
          </a:p>
        </p:txBody>
      </p:sp>
      <p:sp>
        <p:nvSpPr>
          <p:cNvPr id="30723" name="TextBox 2">
            <a:extLst>
              <a:ext uri="{FF2B5EF4-FFF2-40B4-BE49-F238E27FC236}">
                <a16:creationId xmlns:a16="http://schemas.microsoft.com/office/drawing/2014/main" id="{DE9F4755-6D05-47D0-9221-26092AE2C0F4}"/>
              </a:ext>
            </a:extLst>
          </p:cNvPr>
          <p:cNvSpPr txBox="1">
            <a:spLocks noChangeArrowheads="1"/>
          </p:cNvSpPr>
          <p:nvPr/>
        </p:nvSpPr>
        <p:spPr bwMode="auto">
          <a:xfrm>
            <a:off x="1237453" y="5188935"/>
            <a:ext cx="8243888" cy="5847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卵巢中采集的卵子是处于什么分裂时期的？</a:t>
            </a:r>
          </a:p>
        </p:txBody>
      </p:sp>
      <p:sp>
        <p:nvSpPr>
          <p:cNvPr id="4" name="TextBox 1">
            <a:extLst>
              <a:ext uri="{FF2B5EF4-FFF2-40B4-BE49-F238E27FC236}">
                <a16:creationId xmlns:a16="http://schemas.microsoft.com/office/drawing/2014/main" id="{92C7209F-D979-4E9F-B9D4-08256FC44BFB}"/>
              </a:ext>
            </a:extLst>
          </p:cNvPr>
          <p:cNvSpPr txBox="1">
            <a:spLocks noChangeArrowheads="1"/>
          </p:cNvSpPr>
          <p:nvPr/>
        </p:nvSpPr>
        <p:spPr bwMode="auto">
          <a:xfrm>
            <a:off x="1222490" y="6021178"/>
            <a:ext cx="7034269" cy="5847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a:spcBef>
                <a:spcPct val="0"/>
              </a:spcBef>
              <a:buNone/>
            </a:pPr>
            <a:r>
              <a:rPr kumimoji="0" lang="zh-CN" altLang="en-US" b="1" dirty="0">
                <a:latin typeface="微软雅黑" panose="020B0503020204020204" pitchFamily="34" charset="-122"/>
                <a:ea typeface="微软雅黑" panose="020B0503020204020204" pitchFamily="34" charset="-122"/>
              </a:rPr>
              <a:t>完成减数第一次分裂的初级卵母细胞</a:t>
            </a:r>
          </a:p>
        </p:txBody>
      </p:sp>
    </p:spTree>
    <p:extLst>
      <p:ext uri="{BB962C8B-B14F-4D97-AF65-F5344CB8AC3E}">
        <p14:creationId xmlns:p14="http://schemas.microsoft.com/office/powerpoint/2010/main" val="212679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20067717434999725">
            <a:extLst>
              <a:ext uri="{FF2B5EF4-FFF2-40B4-BE49-F238E27FC236}">
                <a16:creationId xmlns:a16="http://schemas.microsoft.com/office/drawing/2014/main" id="{1C8D47DF-2B1E-4545-B683-6F04D890D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9190" y="419894"/>
            <a:ext cx="8640763" cy="593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
            <a:extLst>
              <a:ext uri="{FF2B5EF4-FFF2-40B4-BE49-F238E27FC236}">
                <a16:creationId xmlns:a16="http://schemas.microsoft.com/office/drawing/2014/main" id="{35DE2422-E36B-46F2-BF41-38FF0B994227}"/>
              </a:ext>
            </a:extLst>
          </p:cNvPr>
          <p:cNvSpPr>
            <a:spLocks noChangeArrowheads="1"/>
          </p:cNvSpPr>
          <p:nvPr/>
        </p:nvSpPr>
        <p:spPr bwMode="auto">
          <a:xfrm>
            <a:off x="4084639" y="5833269"/>
            <a:ext cx="39608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en-US" altLang="zh-CN" sz="2800" b="1" dirty="0">
                <a:latin typeface="楷体_GB2312" pitchFamily="49" charset="-122"/>
                <a:ea typeface="楷体_GB2312" pitchFamily="49" charset="-122"/>
              </a:rPr>
              <a:t>B</a:t>
            </a:r>
            <a:r>
              <a:rPr lang="zh-CN" altLang="en-US" sz="2800" b="1" dirty="0">
                <a:latin typeface="楷体_GB2312" pitchFamily="49" charset="-122"/>
                <a:ea typeface="楷体_GB2312" pitchFamily="49" charset="-122"/>
              </a:rPr>
              <a:t>超活采仪</a:t>
            </a:r>
          </a:p>
        </p:txBody>
      </p:sp>
      <p:sp>
        <p:nvSpPr>
          <p:cNvPr id="31748" name="TextBox 1">
            <a:extLst>
              <a:ext uri="{FF2B5EF4-FFF2-40B4-BE49-F238E27FC236}">
                <a16:creationId xmlns:a16="http://schemas.microsoft.com/office/drawing/2014/main" id="{F555FF9A-E30D-4E2F-A372-35EE85830BE0}"/>
              </a:ext>
            </a:extLst>
          </p:cNvPr>
          <p:cNvSpPr txBox="1">
            <a:spLocks noChangeArrowheads="1"/>
          </p:cNvSpPr>
          <p:nvPr/>
        </p:nvSpPr>
        <p:spPr bwMode="auto">
          <a:xfrm>
            <a:off x="1629190" y="419894"/>
            <a:ext cx="1980029" cy="5232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en-US" altLang="zh-CN" sz="28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a. </a:t>
            </a:r>
            <a:r>
              <a:rPr lang="zh-CN" altLang="en-US" sz="28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活体采卵</a:t>
            </a:r>
          </a:p>
        </p:txBody>
      </p:sp>
    </p:spTree>
    <p:extLst>
      <p:ext uri="{BB962C8B-B14F-4D97-AF65-F5344CB8AC3E}">
        <p14:creationId xmlns:p14="http://schemas.microsoft.com/office/powerpoint/2010/main" val="24220992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C23B8D23-DA43-4235-95A1-5038D7F20D49}"/>
              </a:ext>
            </a:extLst>
          </p:cNvPr>
          <p:cNvSpPr>
            <a:spLocks noChangeArrowheads="1"/>
          </p:cNvSpPr>
          <p:nvPr/>
        </p:nvSpPr>
        <p:spPr bwMode="auto">
          <a:xfrm>
            <a:off x="1703388" y="1196976"/>
            <a:ext cx="3994150" cy="52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30000"/>
              </a:lnSpc>
              <a:spcBef>
                <a:spcPct val="0"/>
              </a:spcBef>
              <a:buFontTx/>
              <a:buNone/>
            </a:pPr>
            <a:endParaRPr kumimoji="0" lang="zh-CN" altLang="en-US" sz="2400" b="1">
              <a:latin typeface="仿宋_GB2312" pitchFamily="49" charset="-122"/>
              <a:ea typeface="仿宋_GB2312" pitchFamily="49" charset="-122"/>
            </a:endParaRPr>
          </a:p>
        </p:txBody>
      </p:sp>
      <p:sp>
        <p:nvSpPr>
          <p:cNvPr id="33795" name="Rectangle 8">
            <a:extLst>
              <a:ext uri="{FF2B5EF4-FFF2-40B4-BE49-F238E27FC236}">
                <a16:creationId xmlns:a16="http://schemas.microsoft.com/office/drawing/2014/main" id="{4E602BC0-EC2D-4DD4-8684-820FEF026E70}"/>
              </a:ext>
            </a:extLst>
          </p:cNvPr>
          <p:cNvSpPr>
            <a:spLocks noChangeArrowheads="1"/>
          </p:cNvSpPr>
          <p:nvPr/>
        </p:nvSpPr>
        <p:spPr bwMode="auto">
          <a:xfrm>
            <a:off x="1112895" y="593679"/>
            <a:ext cx="25875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4000" b="1" dirty="0">
                <a:latin typeface="微软雅黑" panose="020B0503020204020204" pitchFamily="34" charset="-122"/>
                <a:ea typeface="微软雅黑" panose="020B0503020204020204" pitchFamily="34" charset="-122"/>
              </a:rPr>
              <a:t>B</a:t>
            </a:r>
            <a:r>
              <a:rPr lang="zh-CN" altLang="en-US" sz="4000" b="1" dirty="0">
                <a:latin typeface="微软雅黑" panose="020B0503020204020204" pitchFamily="34" charset="-122"/>
                <a:ea typeface="微软雅黑" panose="020B0503020204020204" pitchFamily="34" charset="-122"/>
              </a:rPr>
              <a:t>超引导法</a:t>
            </a:r>
          </a:p>
        </p:txBody>
      </p:sp>
      <p:pic>
        <p:nvPicPr>
          <p:cNvPr id="33797" name="Picture 9" descr="http://swsck.fjsdfz.org/Photo/UploadPhotos/201401/2014011616414524.jpg">
            <a:extLst>
              <a:ext uri="{FF2B5EF4-FFF2-40B4-BE49-F238E27FC236}">
                <a16:creationId xmlns:a16="http://schemas.microsoft.com/office/drawing/2014/main" id="{106EAC4D-3389-4C79-B588-929723F109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4582" y="398834"/>
            <a:ext cx="6178452" cy="623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1">
            <a:extLst>
              <a:ext uri="{FF2B5EF4-FFF2-40B4-BE49-F238E27FC236}">
                <a16:creationId xmlns:a16="http://schemas.microsoft.com/office/drawing/2014/main" id="{38AF63C9-C890-4BCC-911B-5AEE5DC0E617}"/>
              </a:ext>
            </a:extLst>
          </p:cNvPr>
          <p:cNvSpPr txBox="1">
            <a:spLocks noChangeArrowheads="1"/>
          </p:cNvSpPr>
          <p:nvPr/>
        </p:nvSpPr>
        <p:spPr bwMode="auto">
          <a:xfrm>
            <a:off x="628581" y="1417832"/>
            <a:ext cx="5499845" cy="481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nSpc>
                <a:spcPct val="130000"/>
              </a:lnSpc>
              <a:spcBef>
                <a:spcPct val="0"/>
              </a:spcBef>
              <a:buNone/>
            </a:pPr>
            <a:r>
              <a:rPr kumimoji="0" lang="zh-CN" altLang="en-US" sz="2800" dirty="0">
                <a:latin typeface="黑体" panose="02010609060101010101" pitchFamily="49" charset="-122"/>
                <a:ea typeface="黑体" panose="02010609060101010101" pitchFamily="49" charset="-122"/>
              </a:rPr>
              <a:t>    </a:t>
            </a:r>
            <a:r>
              <a:rPr kumimoji="0" lang="zh-CN" altLang="en-US" b="1" dirty="0">
                <a:solidFill>
                  <a:srgbClr val="FF0000"/>
                </a:solidFill>
                <a:latin typeface="黑体" panose="02010609060101010101" pitchFamily="49" charset="-122"/>
                <a:ea typeface="黑体" panose="02010609060101010101" pitchFamily="49" charset="-122"/>
              </a:rPr>
              <a:t>借助超声波探头和屏幕的引导，从母畜活体卵巢中采集卵母细胞</a:t>
            </a:r>
            <a:r>
              <a:rPr kumimoji="0" lang="zh-CN" altLang="en-US" sz="2800" b="1" dirty="0">
                <a:latin typeface="楷体_GB2312" pitchFamily="49" charset="-122"/>
                <a:ea typeface="楷体_GB2312" pitchFamily="49" charset="-122"/>
              </a:rPr>
              <a:t>：操作员先将带有超声波探头和采卵针的采卵器通过阴道插入子宫，将探头贴在卵巢上。根据</a:t>
            </a:r>
            <a:r>
              <a:rPr kumimoji="0" lang="en-US" altLang="zh-CN" sz="2800" b="1" dirty="0">
                <a:latin typeface="楷体_GB2312" pitchFamily="49" charset="-122"/>
                <a:ea typeface="楷体_GB2312" pitchFamily="49" charset="-122"/>
              </a:rPr>
              <a:t>B</a:t>
            </a:r>
            <a:r>
              <a:rPr kumimoji="0" lang="zh-CN" altLang="en-US" sz="2800" b="1" dirty="0">
                <a:latin typeface="楷体_GB2312" pitchFamily="49" charset="-122"/>
                <a:ea typeface="楷体_GB2312" pitchFamily="49" charset="-122"/>
              </a:rPr>
              <a:t>超屏幕所显示的卵泡位置，利用采卵针穿刺卵泡并同时抽吸卵母细胞。</a:t>
            </a:r>
            <a:endParaRPr lang="zh-CN" altLang="en-US" sz="28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12482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18" name="组合 1"/>
          <p:cNvGrpSpPr>
            <a:grpSpLocks/>
          </p:cNvGrpSpPr>
          <p:nvPr/>
        </p:nvGrpSpPr>
        <p:grpSpPr bwMode="auto">
          <a:xfrm>
            <a:off x="1955657" y="981794"/>
            <a:ext cx="7515051" cy="5653789"/>
            <a:chOff x="1905000" y="1120775"/>
            <a:chExt cx="6934200" cy="5334000"/>
          </a:xfrm>
        </p:grpSpPr>
        <p:pic>
          <p:nvPicPr>
            <p:cNvPr id="86021"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120775"/>
              <a:ext cx="3908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Text Box 5"/>
            <p:cNvSpPr txBox="1">
              <a:spLocks noChangeArrowheads="1"/>
            </p:cNvSpPr>
            <p:nvPr/>
          </p:nvSpPr>
          <p:spPr bwMode="auto">
            <a:xfrm>
              <a:off x="5181600" y="3101975"/>
              <a:ext cx="2667000" cy="43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400" dirty="0">
                  <a:latin typeface="黑体" panose="02010609060101010101" pitchFamily="49" charset="-122"/>
                  <a:ea typeface="黑体" panose="02010609060101010101" pitchFamily="49" charset="-122"/>
                </a:rPr>
                <a:t>初级精母细胞（</a:t>
              </a:r>
              <a:r>
                <a:rPr lang="en-US" altLang="zh-CN" sz="2400" dirty="0">
                  <a:latin typeface="黑体" panose="02010609060101010101" pitchFamily="49" charset="-122"/>
                  <a:ea typeface="黑体" panose="02010609060101010101" pitchFamily="49" charset="-122"/>
                </a:rPr>
                <a:t>2n</a:t>
              </a:r>
              <a:r>
                <a:rPr lang="zh-CN" altLang="en-US" sz="2400" dirty="0">
                  <a:latin typeface="黑体" panose="02010609060101010101" pitchFamily="49" charset="-122"/>
                  <a:ea typeface="黑体" panose="02010609060101010101" pitchFamily="49" charset="-122"/>
                </a:rPr>
                <a:t>）</a:t>
              </a:r>
            </a:p>
          </p:txBody>
        </p:sp>
        <p:sp>
          <p:nvSpPr>
            <p:cNvPr id="86023" name="Text Box 8"/>
            <p:cNvSpPr txBox="1">
              <a:spLocks noChangeArrowheads="1"/>
            </p:cNvSpPr>
            <p:nvPr/>
          </p:nvSpPr>
          <p:spPr bwMode="auto">
            <a:xfrm>
              <a:off x="5715000" y="3629025"/>
              <a:ext cx="3124200" cy="43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400" dirty="0">
                  <a:latin typeface="黑体" panose="02010609060101010101" pitchFamily="49" charset="-122"/>
                  <a:ea typeface="黑体" panose="02010609060101010101" pitchFamily="49" charset="-122"/>
                </a:rPr>
                <a:t>两个次级精母细胞（</a:t>
              </a:r>
              <a:r>
                <a:rPr lang="en-US" altLang="zh-CN" sz="2400" dirty="0">
                  <a:latin typeface="黑体" panose="02010609060101010101" pitchFamily="49" charset="-122"/>
                  <a:ea typeface="黑体" panose="02010609060101010101" pitchFamily="49" charset="-122"/>
                </a:rPr>
                <a:t>n</a:t>
              </a:r>
              <a:r>
                <a:rPr lang="zh-CN" altLang="en-US" sz="2400" dirty="0">
                  <a:latin typeface="黑体" panose="02010609060101010101" pitchFamily="49" charset="-122"/>
                  <a:ea typeface="黑体" panose="02010609060101010101" pitchFamily="49" charset="-122"/>
                </a:rPr>
                <a:t>）</a:t>
              </a:r>
            </a:p>
          </p:txBody>
        </p:sp>
        <p:sp>
          <p:nvSpPr>
            <p:cNvPr id="86024" name="Text Box 11"/>
            <p:cNvSpPr txBox="1">
              <a:spLocks noChangeArrowheads="1"/>
            </p:cNvSpPr>
            <p:nvPr/>
          </p:nvSpPr>
          <p:spPr bwMode="auto">
            <a:xfrm>
              <a:off x="5294312" y="4170363"/>
              <a:ext cx="2935287" cy="43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400" dirty="0">
                  <a:latin typeface="黑体" panose="02010609060101010101" pitchFamily="49" charset="-122"/>
                  <a:ea typeface="黑体" panose="02010609060101010101" pitchFamily="49" charset="-122"/>
                </a:rPr>
                <a:t>四个精子细胞（</a:t>
              </a:r>
              <a:r>
                <a:rPr lang="en-US" altLang="zh-CN" sz="2400" dirty="0">
                  <a:latin typeface="黑体" panose="02010609060101010101" pitchFamily="49" charset="-122"/>
                  <a:ea typeface="黑体" panose="02010609060101010101" pitchFamily="49" charset="-122"/>
                </a:rPr>
                <a:t>n</a:t>
              </a:r>
              <a:r>
                <a:rPr lang="zh-CN" altLang="en-US" sz="2400" dirty="0">
                  <a:latin typeface="黑体" panose="02010609060101010101" pitchFamily="49" charset="-122"/>
                  <a:ea typeface="黑体" panose="02010609060101010101" pitchFamily="49" charset="-122"/>
                </a:rPr>
                <a:t>）</a:t>
              </a:r>
            </a:p>
          </p:txBody>
        </p:sp>
        <p:sp>
          <p:nvSpPr>
            <p:cNvPr id="86025" name="Text Box 14"/>
            <p:cNvSpPr txBox="1">
              <a:spLocks noChangeArrowheads="1"/>
            </p:cNvSpPr>
            <p:nvPr/>
          </p:nvSpPr>
          <p:spPr bwMode="auto">
            <a:xfrm>
              <a:off x="4953000" y="4854575"/>
              <a:ext cx="2438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50000"/>
                </a:spcBef>
                <a:buClrTx/>
                <a:buFontTx/>
                <a:buNone/>
              </a:pPr>
              <a:r>
                <a:rPr lang="zh-CN" altLang="en-US" sz="2400">
                  <a:latin typeface="黑体" panose="02010609060101010101" pitchFamily="49" charset="-122"/>
                  <a:ea typeface="黑体" panose="02010609060101010101" pitchFamily="49" charset="-122"/>
                </a:rPr>
                <a:t>四个精子</a:t>
              </a:r>
            </a:p>
          </p:txBody>
        </p:sp>
        <p:sp>
          <p:nvSpPr>
            <p:cNvPr id="86026" name="矩形 17"/>
            <p:cNvSpPr>
              <a:spLocks noChangeArrowheads="1"/>
            </p:cNvSpPr>
            <p:nvPr/>
          </p:nvSpPr>
          <p:spPr bwMode="auto">
            <a:xfrm>
              <a:off x="5648899" y="1538077"/>
              <a:ext cx="2580700" cy="113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600"/>
                </a:spcBef>
                <a:buClr>
                  <a:schemeClr val="hlink"/>
                </a:buClr>
                <a:buFont typeface="Wingdings" panose="05000000000000000000" pitchFamily="2" charset="2"/>
                <a:buChar char="v"/>
                <a:defRPr b="1">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600"/>
                </a:spcBef>
                <a:buClr>
                  <a:schemeClr val="accent1"/>
                </a:buClr>
                <a:buFont typeface="Wingdings" panose="05000000000000000000" pitchFamily="2" charset="2"/>
                <a:buChar char="§"/>
                <a:defRPr b="1">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600"/>
                </a:spcBef>
                <a:buClr>
                  <a:schemeClr val="tx1"/>
                </a:buClr>
                <a:buChar char="•"/>
                <a:defRPr b="1">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600"/>
                </a:spcBef>
                <a:buChar char="»"/>
                <a:defRPr b="1">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600"/>
                </a:spcBef>
                <a:spcAft>
                  <a:spcPct val="0"/>
                </a:spcAft>
                <a:buChar char="»"/>
                <a:defRPr b="1">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ClrTx/>
                <a:buFontTx/>
                <a:buNone/>
              </a:pPr>
              <a:r>
                <a:rPr lang="zh-CN" altLang="en-US" sz="2400" dirty="0">
                  <a:latin typeface="黑体" panose="02010609060101010101" pitchFamily="49" charset="-122"/>
                  <a:ea typeface="黑体" panose="02010609060101010101" pitchFamily="49" charset="-122"/>
                </a:rPr>
                <a:t>睾丸生精小管</a:t>
              </a:r>
            </a:p>
            <a:p>
              <a:pPr algn="ctr" eaLnBrk="1" hangingPunct="1">
                <a:lnSpc>
                  <a:spcPct val="100000"/>
                </a:lnSpc>
                <a:spcBef>
                  <a:spcPct val="0"/>
                </a:spcBef>
                <a:buClrTx/>
                <a:buFontTx/>
                <a:buNone/>
              </a:pPr>
              <a:r>
                <a:rPr lang="zh-CN" altLang="en-US" sz="2400" dirty="0">
                  <a:latin typeface="黑体" panose="02010609060101010101" pitchFamily="49" charset="-122"/>
                  <a:ea typeface="黑体" panose="02010609060101010101" pitchFamily="49" charset="-122"/>
                </a:rPr>
                <a:t>上皮的精原细胞（</a:t>
              </a:r>
              <a:r>
                <a:rPr lang="en-US" altLang="zh-CN" sz="2400" dirty="0">
                  <a:latin typeface="黑体" panose="02010609060101010101" pitchFamily="49" charset="-122"/>
                  <a:ea typeface="黑体" panose="02010609060101010101" pitchFamily="49" charset="-122"/>
                </a:rPr>
                <a:t>2n</a:t>
              </a:r>
              <a:r>
                <a:rPr lang="zh-CN" altLang="en-US" sz="2400" dirty="0">
                  <a:latin typeface="黑体" panose="02010609060101010101" pitchFamily="49" charset="-122"/>
                  <a:ea typeface="黑体" panose="02010609060101010101" pitchFamily="49" charset="-122"/>
                </a:rPr>
                <a:t>）    </a:t>
              </a:r>
            </a:p>
          </p:txBody>
        </p:sp>
      </p:grpSp>
      <p:sp>
        <p:nvSpPr>
          <p:cNvPr id="2" name="标题 1">
            <a:extLst>
              <a:ext uri="{FF2B5EF4-FFF2-40B4-BE49-F238E27FC236}">
                <a16:creationId xmlns:a16="http://schemas.microsoft.com/office/drawing/2014/main" id="{EDA8C16C-2C44-42DE-BEEB-3A48E92ADDE5}"/>
              </a:ext>
            </a:extLst>
          </p:cNvPr>
          <p:cNvSpPr>
            <a:spLocks noGrp="1"/>
          </p:cNvSpPr>
          <p:nvPr>
            <p:ph type="title"/>
          </p:nvPr>
        </p:nvSpPr>
        <p:spPr/>
        <p:txBody>
          <a:bodyPr/>
          <a:lstStyle/>
          <a:p>
            <a:r>
              <a:rPr lang="en-US" altLang="zh-CN" dirty="0"/>
              <a:t>1. </a:t>
            </a:r>
            <a:r>
              <a:rPr lang="zh-CN" altLang="en-US" dirty="0"/>
              <a:t>精子的发生</a:t>
            </a:r>
          </a:p>
        </p:txBody>
      </p:sp>
      <p:sp>
        <p:nvSpPr>
          <p:cNvPr id="10" name="Text Box 34">
            <a:extLst>
              <a:ext uri="{FF2B5EF4-FFF2-40B4-BE49-F238E27FC236}">
                <a16:creationId xmlns:a16="http://schemas.microsoft.com/office/drawing/2014/main" id="{CCFB2885-8F9A-444B-9747-480C94D0AA11}"/>
              </a:ext>
            </a:extLst>
          </p:cNvPr>
          <p:cNvSpPr txBox="1">
            <a:spLocks noChangeArrowheads="1"/>
          </p:cNvSpPr>
          <p:nvPr/>
        </p:nvSpPr>
        <p:spPr bwMode="auto">
          <a:xfrm>
            <a:off x="9838833" y="3356906"/>
            <a:ext cx="120173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lnSpc>
                <a:spcPct val="90000"/>
              </a:lnSpc>
            </a:pPr>
            <a:r>
              <a:rPr lang="zh-CN" altLang="en-US" dirty="0">
                <a:ea typeface="黑体" panose="02010609060101010101" pitchFamily="49" charset="-122"/>
                <a:cs typeface="Times New Roman" panose="02020603050405020304" pitchFamily="18" charset="0"/>
              </a:rPr>
              <a:t>减数分裂 </a:t>
            </a:r>
            <a:r>
              <a:rPr lang="en-US" altLang="zh-CN" dirty="0">
                <a:ea typeface="黑体" panose="02010609060101010101" pitchFamily="49" charset="-122"/>
                <a:cs typeface="Times New Roman" panose="02020603050405020304" pitchFamily="18" charset="0"/>
              </a:rPr>
              <a:t>I</a:t>
            </a:r>
            <a:endParaRPr lang="en-US" altLang="zh-TW" dirty="0">
              <a:ea typeface="黑体" panose="02010609060101010101" pitchFamily="49" charset="-122"/>
              <a:cs typeface="Times New Roman" panose="02020603050405020304" pitchFamily="18" charset="0"/>
            </a:endParaRPr>
          </a:p>
        </p:txBody>
      </p:sp>
      <p:sp>
        <p:nvSpPr>
          <p:cNvPr id="11" name="Text Box 35">
            <a:extLst>
              <a:ext uri="{FF2B5EF4-FFF2-40B4-BE49-F238E27FC236}">
                <a16:creationId xmlns:a16="http://schemas.microsoft.com/office/drawing/2014/main" id="{84E48073-3844-41EA-84C1-DA9CE13F0C69}"/>
              </a:ext>
            </a:extLst>
          </p:cNvPr>
          <p:cNvSpPr txBox="1">
            <a:spLocks noChangeArrowheads="1"/>
          </p:cNvSpPr>
          <p:nvPr/>
        </p:nvSpPr>
        <p:spPr bwMode="auto">
          <a:xfrm>
            <a:off x="10054083" y="4102086"/>
            <a:ext cx="1009650"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defPPr>
              <a:defRPr lang="zh-CN"/>
            </a:defPPr>
            <a:lvl1pPr algn="ctr">
              <a:lnSpc>
                <a:spcPct val="90000"/>
              </a:lnSpc>
              <a:defRPr kumimoji="1" sz="2400" b="1">
                <a:latin typeface="Times New Roman" panose="02020603050405020304" pitchFamily="18" charset="0"/>
                <a:ea typeface="黑体" panose="02010609060101010101" pitchFamily="49" charset="-122"/>
                <a:cs typeface="Times New Roman" panose="02020603050405020304" pitchFamily="18" charset="0"/>
              </a:defRPr>
            </a:lvl1pPr>
            <a:lvl2pPr marL="742950" indent="-285750">
              <a:defRPr kumimoji="1" sz="2400" b="1">
                <a:latin typeface="Times New Roman" panose="02020603050405020304" pitchFamily="18" charset="0"/>
              </a:defRPr>
            </a:lvl2pPr>
            <a:lvl3pPr marL="1143000" indent="-228600">
              <a:defRPr kumimoji="1" sz="2400" b="1">
                <a:latin typeface="Times New Roman" panose="02020603050405020304" pitchFamily="18" charset="0"/>
              </a:defRPr>
            </a:lvl3pPr>
            <a:lvl4pPr marL="1600200" indent="-228600">
              <a:defRPr kumimoji="1" sz="2400" b="1">
                <a:latin typeface="Times New Roman" panose="02020603050405020304" pitchFamily="18" charset="0"/>
              </a:defRPr>
            </a:lvl4pPr>
            <a:lvl5pPr marL="2057400" indent="-228600">
              <a:defRPr kumimoji="1" sz="2400" b="1">
                <a:latin typeface="Times New Roman" panose="02020603050405020304" pitchFamily="18" charset="0"/>
              </a:defRPr>
            </a:lvl5pPr>
            <a:lvl6pPr marL="2514600" indent="-228600" eaLnBrk="0" fontAlgn="base" hangingPunct="0">
              <a:spcBef>
                <a:spcPct val="0"/>
              </a:spcBef>
              <a:spcAft>
                <a:spcPct val="0"/>
              </a:spcAft>
              <a:defRPr kumimoji="1" sz="2400" b="1">
                <a:latin typeface="Times New Roman" panose="02020603050405020304" pitchFamily="18" charset="0"/>
              </a:defRPr>
            </a:lvl6pPr>
            <a:lvl7pPr marL="2971800" indent="-228600" eaLnBrk="0" fontAlgn="base" hangingPunct="0">
              <a:spcBef>
                <a:spcPct val="0"/>
              </a:spcBef>
              <a:spcAft>
                <a:spcPct val="0"/>
              </a:spcAft>
              <a:defRPr kumimoji="1" sz="2400" b="1">
                <a:latin typeface="Times New Roman" panose="02020603050405020304" pitchFamily="18" charset="0"/>
              </a:defRPr>
            </a:lvl7pPr>
            <a:lvl8pPr marL="3429000" indent="-228600" eaLnBrk="0" fontAlgn="base" hangingPunct="0">
              <a:spcBef>
                <a:spcPct val="0"/>
              </a:spcBef>
              <a:spcAft>
                <a:spcPct val="0"/>
              </a:spcAft>
              <a:defRPr kumimoji="1" sz="2400" b="1">
                <a:latin typeface="Times New Roman" panose="02020603050405020304" pitchFamily="18" charset="0"/>
              </a:defRPr>
            </a:lvl8pPr>
            <a:lvl9pPr marL="3886200" indent="-228600" eaLnBrk="0" fontAlgn="base" hangingPunct="0">
              <a:spcBef>
                <a:spcPct val="0"/>
              </a:spcBef>
              <a:spcAft>
                <a:spcPct val="0"/>
              </a:spcAft>
              <a:defRPr kumimoji="1" sz="2400" b="1">
                <a:latin typeface="Times New Roman" panose="02020603050405020304" pitchFamily="18" charset="0"/>
              </a:defRPr>
            </a:lvl9pPr>
          </a:lstStyle>
          <a:p>
            <a:r>
              <a:rPr lang="zh-CN" altLang="en-US" dirty="0"/>
              <a:t>减数分裂 </a:t>
            </a:r>
            <a:r>
              <a:rPr lang="en-US" altLang="zh-CN" dirty="0"/>
              <a:t>II</a:t>
            </a:r>
            <a:endParaRPr lang="en-US" altLang="zh-TW" dirty="0"/>
          </a:p>
        </p:txBody>
      </p:sp>
      <p:sp>
        <p:nvSpPr>
          <p:cNvPr id="12" name="右大括号 11">
            <a:extLst>
              <a:ext uri="{FF2B5EF4-FFF2-40B4-BE49-F238E27FC236}">
                <a16:creationId xmlns:a16="http://schemas.microsoft.com/office/drawing/2014/main" id="{B198EC34-3489-4D60-8128-6CEC3406D018}"/>
              </a:ext>
            </a:extLst>
          </p:cNvPr>
          <p:cNvSpPr/>
          <p:nvPr/>
        </p:nvSpPr>
        <p:spPr>
          <a:xfrm>
            <a:off x="9427313" y="3187031"/>
            <a:ext cx="166267" cy="684000"/>
          </a:xfrm>
          <a:prstGeom prst="rightBrace">
            <a:avLst>
              <a:gd name="adj1" fmla="val 32823"/>
              <a:gd name="adj2" fmla="val 50000"/>
            </a:avLst>
          </a:prstGeom>
          <a:ln w="19050">
            <a:solidFill>
              <a:srgbClr val="131313"/>
            </a:solidFill>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zh-CN" altLang="en-US">
              <a:latin typeface="Verdana" panose="020B0604030504040204" pitchFamily="34" charset="0"/>
              <a:ea typeface="宋体" panose="02010600030101010101" pitchFamily="2" charset="-122"/>
            </a:endParaRPr>
          </a:p>
        </p:txBody>
      </p:sp>
      <p:sp>
        <p:nvSpPr>
          <p:cNvPr id="13" name="右大括号 12">
            <a:extLst>
              <a:ext uri="{FF2B5EF4-FFF2-40B4-BE49-F238E27FC236}">
                <a16:creationId xmlns:a16="http://schemas.microsoft.com/office/drawing/2014/main" id="{713731D3-0607-489B-A296-9FFCA141E7D9}"/>
              </a:ext>
            </a:extLst>
          </p:cNvPr>
          <p:cNvSpPr/>
          <p:nvPr/>
        </p:nvSpPr>
        <p:spPr>
          <a:xfrm>
            <a:off x="9446594" y="3871253"/>
            <a:ext cx="166267" cy="684223"/>
          </a:xfrm>
          <a:prstGeom prst="rightBrace">
            <a:avLst>
              <a:gd name="adj1" fmla="val 32823"/>
              <a:gd name="adj2" fmla="val 50000"/>
            </a:avLst>
          </a:prstGeom>
          <a:ln w="19050">
            <a:solidFill>
              <a:srgbClr val="131313"/>
            </a:solidFill>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zh-CN" altLang="en-US">
              <a:latin typeface="Verdana" panose="020B0604030504040204" pitchFamily="34" charset="0"/>
              <a:ea typeface="宋体" panose="02010600030101010101" pitchFamily="2" charset="-122"/>
            </a:endParaRPr>
          </a:p>
        </p:txBody>
      </p:sp>
      <p:cxnSp>
        <p:nvCxnSpPr>
          <p:cNvPr id="4" name="直接箭头连接符 3">
            <a:extLst>
              <a:ext uri="{FF2B5EF4-FFF2-40B4-BE49-F238E27FC236}">
                <a16:creationId xmlns:a16="http://schemas.microsoft.com/office/drawing/2014/main" id="{E0A93F16-2F85-4258-8331-F1FF344D3B55}"/>
              </a:ext>
            </a:extLst>
          </p:cNvPr>
          <p:cNvCxnSpPr>
            <a:cxnSpLocks/>
          </p:cNvCxnSpPr>
          <p:nvPr/>
        </p:nvCxnSpPr>
        <p:spPr>
          <a:xfrm>
            <a:off x="1691745" y="2507213"/>
            <a:ext cx="71126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66A3159B-66E5-4EA8-BFDA-604054BB2C1E}"/>
              </a:ext>
            </a:extLst>
          </p:cNvPr>
          <p:cNvSpPr txBox="1"/>
          <p:nvPr/>
        </p:nvSpPr>
        <p:spPr>
          <a:xfrm>
            <a:off x="887657" y="2276380"/>
            <a:ext cx="844062" cy="461665"/>
          </a:xfrm>
          <a:prstGeom prst="rect">
            <a:avLst/>
          </a:prstGeom>
          <a:noFill/>
        </p:spPr>
        <p:txBody>
          <a:bodyPr wrap="square" rtlCol="0">
            <a:spAutoFit/>
          </a:bodyPr>
          <a:lstStyle/>
          <a:p>
            <a:r>
              <a:rPr lang="zh-CN" altLang="en-US" sz="2400" b="1" dirty="0">
                <a:solidFill>
                  <a:srgbClr val="FF0000"/>
                </a:solidFill>
                <a:latin typeface="微软雅黑" panose="020B0503020204020204" pitchFamily="34" charset="-122"/>
                <a:ea typeface="微软雅黑" panose="020B0503020204020204" pitchFamily="34" charset="-122"/>
              </a:rPr>
              <a:t>出生</a:t>
            </a:r>
          </a:p>
        </p:txBody>
      </p:sp>
      <p:sp>
        <p:nvSpPr>
          <p:cNvPr id="3" name="文本框 2">
            <a:extLst>
              <a:ext uri="{FF2B5EF4-FFF2-40B4-BE49-F238E27FC236}">
                <a16:creationId xmlns:a16="http://schemas.microsoft.com/office/drawing/2014/main" id="{EC4CC711-4D77-4CE6-893A-D497355BA636}"/>
              </a:ext>
            </a:extLst>
          </p:cNvPr>
          <p:cNvSpPr txBox="1"/>
          <p:nvPr/>
        </p:nvSpPr>
        <p:spPr>
          <a:xfrm>
            <a:off x="5506725" y="1699466"/>
            <a:ext cx="832541" cy="307777"/>
          </a:xfrm>
          <a:prstGeom prst="rect">
            <a:avLst/>
          </a:prstGeom>
          <a:solidFill>
            <a:schemeClr val="bg1"/>
          </a:solidFill>
        </p:spPr>
        <p:txBody>
          <a:bodyPr wrap="square" rtlCol="0">
            <a:spAutoFit/>
          </a:bodyPr>
          <a:lstStyle/>
          <a:p>
            <a:r>
              <a:rPr lang="en-US" altLang="zh-CN" sz="1400" dirty="0"/>
              <a:t>Mitosis</a:t>
            </a:r>
            <a:endParaRPr lang="zh-CN" altLang="en-US" sz="1400" dirty="0"/>
          </a:p>
        </p:txBody>
      </p:sp>
    </p:spTree>
    <p:extLst>
      <p:ext uri="{BB962C8B-B14F-4D97-AF65-F5344CB8AC3E}">
        <p14:creationId xmlns:p14="http://schemas.microsoft.com/office/powerpoint/2010/main" val="19050402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441ECB26-0764-4AD5-AE9D-3E6FEB89B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0"/>
            <a:ext cx="6048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3">
            <a:extLst>
              <a:ext uri="{FF2B5EF4-FFF2-40B4-BE49-F238E27FC236}">
                <a16:creationId xmlns:a16="http://schemas.microsoft.com/office/drawing/2014/main" id="{528003C6-7AFE-4AF9-8B2D-C5D427940370}"/>
              </a:ext>
            </a:extLst>
          </p:cNvPr>
          <p:cNvSpPr txBox="1">
            <a:spLocks noChangeArrowheads="1"/>
          </p:cNvSpPr>
          <p:nvPr/>
        </p:nvSpPr>
        <p:spPr bwMode="auto">
          <a:xfrm>
            <a:off x="9120188" y="981075"/>
            <a:ext cx="576262"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b="1">
                <a:latin typeface="楷体_GB2312" pitchFamily="49" charset="-122"/>
                <a:ea typeface="楷体_GB2312" pitchFamily="49" charset="-122"/>
              </a:rPr>
              <a:t>活体采集的牛卵母细胞</a:t>
            </a:r>
          </a:p>
        </p:txBody>
      </p:sp>
    </p:spTree>
    <p:extLst>
      <p:ext uri="{BB962C8B-B14F-4D97-AF65-F5344CB8AC3E}">
        <p14:creationId xmlns:p14="http://schemas.microsoft.com/office/powerpoint/2010/main" val="36565571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1" descr="C:\Documents and Settings\apple\Application Data\Tencent\Users\1335832144\QQ\WinTemp\RichOle\[HA0ASBXV_E05A${BYOTGA9.png">
            <a:extLst>
              <a:ext uri="{FF2B5EF4-FFF2-40B4-BE49-F238E27FC236}">
                <a16:creationId xmlns:a16="http://schemas.microsoft.com/office/drawing/2014/main" id="{95FE7936-5380-49DE-AB24-CD7FF0075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0382" y="3946213"/>
            <a:ext cx="3186319" cy="248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06362BFC-2253-4FC4-BAE9-269A2F429D46}"/>
              </a:ext>
            </a:extLst>
          </p:cNvPr>
          <p:cNvSpPr/>
          <p:nvPr/>
        </p:nvSpPr>
        <p:spPr>
          <a:xfrm>
            <a:off x="1199322" y="96427"/>
            <a:ext cx="8869018" cy="707886"/>
          </a:xfrm>
          <a:prstGeom prst="rect">
            <a:avLst/>
          </a:prstGeom>
        </p:spPr>
        <p:txBody>
          <a:bodyPr wrap="square">
            <a:spAutoFit/>
          </a:bodyPr>
          <a:lstStyle/>
          <a:p>
            <a:pPr>
              <a:spcBef>
                <a:spcPct val="0"/>
              </a:spcBef>
            </a:pPr>
            <a:r>
              <a:rPr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如何选择用于体外培养的卵母细胞？</a:t>
            </a:r>
            <a:endParaRPr lang="en-US" altLang="zh-CN" sz="36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内容占位符 3">
            <a:extLst>
              <a:ext uri="{FF2B5EF4-FFF2-40B4-BE49-F238E27FC236}">
                <a16:creationId xmlns:a16="http://schemas.microsoft.com/office/drawing/2014/main" id="{4BACADD5-E4BF-42C3-8863-B8B55E28D971}"/>
              </a:ext>
            </a:extLst>
          </p:cNvPr>
          <p:cNvSpPr>
            <a:spLocks noGrp="1"/>
          </p:cNvSpPr>
          <p:nvPr>
            <p:ph idx="1"/>
          </p:nvPr>
        </p:nvSpPr>
        <p:spPr>
          <a:xfrm>
            <a:off x="165469" y="838994"/>
            <a:ext cx="11284922" cy="1471272"/>
          </a:xfrm>
        </p:spPr>
        <p:txBody>
          <a:bodyPr/>
          <a:lstStyle/>
          <a:p>
            <a:pPr eaLnBrk="1" hangingPunct="1">
              <a:lnSpc>
                <a:spcPct val="150000"/>
              </a:lnSpc>
              <a:spcBef>
                <a:spcPts val="1200"/>
              </a:spcBef>
              <a:buFont typeface="Wingdings" panose="05000000000000000000" pitchFamily="2" charset="2"/>
              <a:buChar char="Ø"/>
            </a:pPr>
            <a:r>
              <a:rPr lang="zh-CN" altLang="en-US" sz="2800" dirty="0"/>
              <a:t>采集的卵母细胞绝大部分为卵丘细胞所包围，形成</a:t>
            </a:r>
            <a:r>
              <a:rPr lang="zh-CN" altLang="en-US" sz="2800" dirty="0">
                <a:solidFill>
                  <a:srgbClr val="FF0000"/>
                </a:solidFill>
              </a:rPr>
              <a:t>卵丘卵母细胞复合体</a:t>
            </a:r>
            <a:r>
              <a:rPr lang="zh-CN" altLang="en-US" sz="2800" dirty="0"/>
              <a:t>的结构，这种结构对于卵母细胞在体外条件下的成熟十分重要</a:t>
            </a:r>
            <a:endParaRPr lang="en-US" altLang="zh-CN" sz="2800" dirty="0"/>
          </a:p>
          <a:p>
            <a:pPr eaLnBrk="1" hangingPunct="1">
              <a:lnSpc>
                <a:spcPct val="150000"/>
              </a:lnSpc>
              <a:spcBef>
                <a:spcPts val="1200"/>
              </a:spcBef>
              <a:buFont typeface="Wingdings" panose="05000000000000000000" pitchFamily="2" charset="2"/>
              <a:buChar char="Ø"/>
            </a:pPr>
            <a:r>
              <a:rPr lang="zh-CN" altLang="en-US" sz="2800" dirty="0"/>
              <a:t>在对家畜体外受精的操作中，一般把未成熟的卵母细胞分成</a:t>
            </a:r>
            <a:r>
              <a:rPr lang="en-US" altLang="zh-CN" sz="2800" dirty="0"/>
              <a:t>A</a:t>
            </a:r>
            <a:r>
              <a:rPr lang="zh-CN" altLang="en-US" sz="2800" dirty="0"/>
              <a:t>、</a:t>
            </a:r>
            <a:r>
              <a:rPr lang="en-US" altLang="zh-CN" sz="2800" dirty="0"/>
              <a:t>B</a:t>
            </a:r>
            <a:r>
              <a:rPr lang="zh-CN" altLang="en-US" sz="2800" dirty="0"/>
              <a:t>、</a:t>
            </a:r>
            <a:r>
              <a:rPr lang="en-US" altLang="zh-CN" sz="2800" dirty="0"/>
              <a:t>C</a:t>
            </a:r>
            <a:r>
              <a:rPr lang="zh-CN" altLang="en-US" sz="2800" dirty="0"/>
              <a:t>、</a:t>
            </a:r>
            <a:r>
              <a:rPr lang="en-US" altLang="zh-CN" sz="2800" dirty="0"/>
              <a:t>D</a:t>
            </a:r>
            <a:r>
              <a:rPr lang="zh-CN" altLang="en-US" sz="2800" dirty="0"/>
              <a:t>四级：</a:t>
            </a:r>
            <a:endParaRPr lang="en-US" altLang="zh-CN" sz="2800" dirty="0"/>
          </a:p>
        </p:txBody>
      </p:sp>
      <p:sp>
        <p:nvSpPr>
          <p:cNvPr id="7" name="内容占位符 3">
            <a:extLst>
              <a:ext uri="{FF2B5EF4-FFF2-40B4-BE49-F238E27FC236}">
                <a16:creationId xmlns:a16="http://schemas.microsoft.com/office/drawing/2014/main" id="{E87EFAAD-476F-456A-9DF4-775B4E5F25D7}"/>
              </a:ext>
            </a:extLst>
          </p:cNvPr>
          <p:cNvSpPr txBox="1">
            <a:spLocks/>
          </p:cNvSpPr>
          <p:nvPr/>
        </p:nvSpPr>
        <p:spPr bwMode="black">
          <a:xfrm>
            <a:off x="1354964" y="3203855"/>
            <a:ext cx="7561060" cy="3342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32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2pPr>
            <a:lvl3pPr marL="1143000" indent="-228600" algn="l" rtl="0" eaLnBrk="0" fontAlgn="base" hangingPunct="0">
              <a:spcBef>
                <a:spcPct val="20000"/>
              </a:spcBef>
              <a:spcAft>
                <a:spcPct val="0"/>
              </a:spcAft>
              <a:buClr>
                <a:schemeClr val="accent2"/>
              </a:buClr>
              <a:buChar char="•"/>
              <a:defRPr sz="28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3pPr>
            <a:lvl4pPr marL="16002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4pPr>
            <a:lvl5pPr marL="2057400" indent="-228600" algn="l" rtl="0" eaLnBrk="0" fontAlgn="base" hangingPunct="0">
              <a:spcBef>
                <a:spcPct val="20000"/>
              </a:spcBef>
              <a:spcAft>
                <a:spcPct val="0"/>
              </a:spcAft>
              <a:buChar char="»"/>
              <a:defRPr sz="2400" b="1" kern="12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eaLnBrk="1" hangingPunct="1">
              <a:spcBef>
                <a:spcPts val="1200"/>
              </a:spcBef>
              <a:buFont typeface="Arial" panose="020B0604020202020204" pitchFamily="34" charset="0"/>
              <a:buChar char="•"/>
            </a:pPr>
            <a:r>
              <a:rPr lang="en-US" altLang="zh-CN" sz="2400" dirty="0"/>
              <a:t>A</a:t>
            </a:r>
            <a:r>
              <a:rPr lang="zh-CN" altLang="en-US" sz="2400" dirty="0"/>
              <a:t>级卵母细胞要求是有</a:t>
            </a:r>
            <a:r>
              <a:rPr lang="en-US" altLang="zh-CN" sz="2400" dirty="0"/>
              <a:t>3</a:t>
            </a:r>
            <a:r>
              <a:rPr lang="zh-CN" altLang="en-US" sz="2400" dirty="0"/>
              <a:t>层以上的卵丘细胞包围，卵母细胞的细胞质均匀</a:t>
            </a:r>
            <a:endParaRPr lang="en-US" altLang="zh-CN" sz="2400" dirty="0"/>
          </a:p>
          <a:p>
            <a:pPr lvl="1" eaLnBrk="1" hangingPunct="1">
              <a:spcBef>
                <a:spcPts val="1200"/>
              </a:spcBef>
              <a:buFont typeface="Arial" panose="020B0604020202020204" pitchFamily="34" charset="0"/>
              <a:buChar char="•"/>
            </a:pPr>
            <a:r>
              <a:rPr lang="en-US" altLang="zh-CN" sz="2400" dirty="0"/>
              <a:t>B</a:t>
            </a:r>
            <a:r>
              <a:rPr lang="zh-CN" altLang="en-US" sz="2400" dirty="0"/>
              <a:t>级是少于</a:t>
            </a:r>
            <a:r>
              <a:rPr lang="en-US" altLang="zh-CN" sz="2400" dirty="0"/>
              <a:t>3</a:t>
            </a:r>
            <a:r>
              <a:rPr lang="zh-CN" altLang="en-US" sz="2400" dirty="0"/>
              <a:t>层卵丘细胞，但卵母细胞质要均匀</a:t>
            </a:r>
            <a:endParaRPr lang="en-US" altLang="zh-CN" sz="2400" dirty="0"/>
          </a:p>
          <a:p>
            <a:pPr lvl="1" eaLnBrk="1" hangingPunct="1">
              <a:spcBef>
                <a:spcPts val="1200"/>
              </a:spcBef>
              <a:buFont typeface="Arial" panose="020B0604020202020204" pitchFamily="34" charset="0"/>
              <a:buChar char="•"/>
            </a:pPr>
            <a:r>
              <a:rPr lang="en-US" altLang="zh-CN" sz="2400" dirty="0"/>
              <a:t>C</a:t>
            </a:r>
            <a:r>
              <a:rPr lang="zh-CN" altLang="en-US" sz="2400" dirty="0"/>
              <a:t>级为没有卵丘细胞包围的卵母细胞，又称裸卵，培养效果很差</a:t>
            </a:r>
            <a:endParaRPr lang="en-US" altLang="zh-CN" sz="2400" dirty="0"/>
          </a:p>
          <a:p>
            <a:pPr lvl="1" eaLnBrk="1" hangingPunct="1">
              <a:spcBef>
                <a:spcPts val="1200"/>
              </a:spcBef>
              <a:buFont typeface="Arial" panose="020B0604020202020204" pitchFamily="34" charset="0"/>
              <a:buChar char="•"/>
            </a:pPr>
            <a:r>
              <a:rPr lang="en-US" altLang="zh-CN" sz="2400" dirty="0"/>
              <a:t>D</a:t>
            </a:r>
            <a:r>
              <a:rPr lang="zh-CN" altLang="en-US" sz="2400" dirty="0"/>
              <a:t>级是退化或死亡的卵母细胞，应淘汰</a:t>
            </a:r>
            <a:endParaRPr lang="en-US" altLang="zh-CN" sz="2400" dirty="0"/>
          </a:p>
          <a:p>
            <a:pPr lvl="1" eaLnBrk="1" hangingPunct="1">
              <a:spcBef>
                <a:spcPts val="1200"/>
              </a:spcBef>
              <a:buFont typeface="Arial" panose="020B0604020202020204" pitchFamily="34" charset="0"/>
              <a:buChar char="•"/>
            </a:pPr>
            <a:r>
              <a:rPr lang="zh-CN" altLang="en-US" sz="2400" dirty="0"/>
              <a:t>实际操作中仅培养</a:t>
            </a:r>
            <a:r>
              <a:rPr lang="en-US" altLang="zh-CN" sz="2400" dirty="0"/>
              <a:t>A</a:t>
            </a:r>
            <a:r>
              <a:rPr lang="zh-CN" altLang="en-US" sz="2400" dirty="0"/>
              <a:t>、</a:t>
            </a:r>
            <a:r>
              <a:rPr lang="en-US" altLang="zh-CN" sz="2400" dirty="0"/>
              <a:t>B</a:t>
            </a:r>
            <a:r>
              <a:rPr lang="zh-CN" altLang="en-US" sz="2400" dirty="0"/>
              <a:t>两类卵母细胞</a:t>
            </a:r>
          </a:p>
        </p:txBody>
      </p:sp>
    </p:spTree>
    <p:extLst>
      <p:ext uri="{BB962C8B-B14F-4D97-AF65-F5344CB8AC3E}">
        <p14:creationId xmlns:p14="http://schemas.microsoft.com/office/powerpoint/2010/main" val="31583671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DSCN1925">
            <a:extLst>
              <a:ext uri="{FF2B5EF4-FFF2-40B4-BE49-F238E27FC236}">
                <a16:creationId xmlns:a16="http://schemas.microsoft.com/office/drawing/2014/main" id="{0689719A-0758-4F2B-A569-D315A1223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738" y="897485"/>
            <a:ext cx="7912100" cy="5843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a:extLst>
              <a:ext uri="{FF2B5EF4-FFF2-40B4-BE49-F238E27FC236}">
                <a16:creationId xmlns:a16="http://schemas.microsoft.com/office/drawing/2014/main" id="{E9FED71C-4E24-4DEC-8CE8-A03A8B793CC0}"/>
              </a:ext>
            </a:extLst>
          </p:cNvPr>
          <p:cNvSpPr>
            <a:spLocks noChangeArrowheads="1"/>
          </p:cNvSpPr>
          <p:nvPr/>
        </p:nvSpPr>
        <p:spPr bwMode="auto">
          <a:xfrm>
            <a:off x="1250401" y="117376"/>
            <a:ext cx="680402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kumimoji="0" lang="zh-CN" altLang="en-US" sz="3600" b="1" dirty="0">
                <a:latin typeface="Times New Roman" panose="02020603050405020304" pitchFamily="18" charset="0"/>
                <a:ea typeface="微软雅黑" panose="020B0503020204020204" pitchFamily="34" charset="-122"/>
                <a:cs typeface="Times New Roman" panose="02020603050405020304" pitchFamily="18" charset="0"/>
              </a:rPr>
              <a:t>卵母细胞的成熟培养</a:t>
            </a:r>
          </a:p>
        </p:txBody>
      </p:sp>
      <p:sp>
        <p:nvSpPr>
          <p:cNvPr id="2" name="TextBox 1">
            <a:extLst>
              <a:ext uri="{FF2B5EF4-FFF2-40B4-BE49-F238E27FC236}">
                <a16:creationId xmlns:a16="http://schemas.microsoft.com/office/drawing/2014/main" id="{2311F3CA-E88E-422F-A11A-35E0BF747848}"/>
              </a:ext>
            </a:extLst>
          </p:cNvPr>
          <p:cNvSpPr txBox="1"/>
          <p:nvPr/>
        </p:nvSpPr>
        <p:spPr>
          <a:xfrm>
            <a:off x="2217738" y="4657726"/>
            <a:ext cx="7912100" cy="1939925"/>
          </a:xfrm>
          <a:prstGeom prst="rect">
            <a:avLst/>
          </a:prstGeom>
          <a:solidFill>
            <a:schemeClr val="tx1">
              <a:lumMod val="95000"/>
              <a:lumOff val="5000"/>
              <a:alpha val="20000"/>
            </a:schemeClr>
          </a:solidFill>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defRPr/>
            </a:pP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培养液：添加孕牛血清</a:t>
            </a:r>
            <a:r>
              <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TCM199</a:t>
            </a: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、促性腺激素、雌激素和抗生素。</a:t>
            </a:r>
            <a:endPar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spcBef>
                <a:spcPct val="0"/>
              </a:spcBef>
              <a:buFontTx/>
              <a:buNone/>
              <a:defRPr/>
            </a:pPr>
            <a:endPar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spcBef>
                <a:spcPct val="0"/>
              </a:spcBef>
              <a:buFontTx/>
              <a:buNone/>
              <a:defRPr/>
            </a:pP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二氧化碳培养箱中培养：</a:t>
            </a:r>
            <a:endPar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spcBef>
                <a:spcPct val="0"/>
              </a:spcBef>
              <a:buFontTx/>
              <a:buNone/>
              <a:defRPr/>
            </a:pP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培养条件为3</a:t>
            </a:r>
            <a:r>
              <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8.5</a:t>
            </a: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℃、100%湿度和5%二氧化碳的空气。</a:t>
            </a:r>
            <a:endPar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spcBef>
                <a:spcPct val="0"/>
              </a:spcBef>
              <a:buFontTx/>
              <a:buNone/>
              <a:defRPr/>
            </a:pPr>
            <a:endParaRPr kumimoji="0" lang="en-US" altLang="zh-CN"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spcBef>
                <a:spcPct val="0"/>
              </a:spcBef>
              <a:buFontTx/>
              <a:buNone/>
              <a:defRPr/>
            </a:pPr>
            <a:r>
              <a:rPr kumimoji="0" lang="zh-CN" altLang="en-US" sz="20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培养目标：靠近卵母细胞周围的卵丘细胞呈放射状排列，出现放射冠</a:t>
            </a:r>
          </a:p>
        </p:txBody>
      </p:sp>
    </p:spTree>
    <p:extLst>
      <p:ext uri="{BB962C8B-B14F-4D97-AF65-F5344CB8AC3E}">
        <p14:creationId xmlns:p14="http://schemas.microsoft.com/office/powerpoint/2010/main" val="19152847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DSCN1935">
            <a:extLst>
              <a:ext uri="{FF2B5EF4-FFF2-40B4-BE49-F238E27FC236}">
                <a16:creationId xmlns:a16="http://schemas.microsoft.com/office/drawing/2014/main" id="{0040BE5E-0457-471A-A7B8-350F98094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1098550"/>
            <a:ext cx="7705725"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43" name="Rectangle 3">
            <a:extLst>
              <a:ext uri="{FF2B5EF4-FFF2-40B4-BE49-F238E27FC236}">
                <a16:creationId xmlns:a16="http://schemas.microsoft.com/office/drawing/2014/main" id="{45FC3D76-4E93-488D-9356-A589CE12E8A0}"/>
              </a:ext>
            </a:extLst>
          </p:cNvPr>
          <p:cNvSpPr>
            <a:spLocks noChangeArrowheads="1"/>
          </p:cNvSpPr>
          <p:nvPr/>
        </p:nvSpPr>
        <p:spPr bwMode="auto">
          <a:xfrm>
            <a:off x="1206225" y="58751"/>
            <a:ext cx="9144000" cy="707886"/>
          </a:xfrm>
          <a:prstGeom prst="rect">
            <a:avLst/>
          </a:prstGeom>
        </p:spPr>
        <p:txBody>
          <a:bodyPr wrap="square">
            <a:spAutoFit/>
          </a:bodyPr>
          <a:lstStyle>
            <a:lvl1pPr>
              <a:defRPr kumimoji="1" sz="2000">
                <a:solidFill>
                  <a:schemeClr val="tx1"/>
                </a:solidFill>
                <a:latin typeface="Times New Roman" panose="02020603050405020304" pitchFamily="18" charset="0"/>
                <a:ea typeface="宋体" panose="02010600030101010101" pitchFamily="2" charset="-122"/>
              </a:defRPr>
            </a:lvl1pPr>
            <a:lvl2pPr marL="742950" indent="-285750">
              <a:defRPr kumimoji="1" sz="2000">
                <a:solidFill>
                  <a:schemeClr val="tx1"/>
                </a:solidFill>
                <a:latin typeface="Times New Roman" panose="02020603050405020304" pitchFamily="18" charset="0"/>
                <a:ea typeface="宋体" panose="02010600030101010101" pitchFamily="2" charset="-122"/>
              </a:defRPr>
            </a:lvl2pPr>
            <a:lvl3pPr marL="1143000" indent="-228600">
              <a:defRPr kumimoji="1" sz="2000">
                <a:solidFill>
                  <a:schemeClr val="tx1"/>
                </a:solidFill>
                <a:latin typeface="Times New Roman" panose="02020603050405020304" pitchFamily="18" charset="0"/>
                <a:ea typeface="宋体" panose="02010600030101010101" pitchFamily="2" charset="-122"/>
              </a:defRPr>
            </a:lvl3pPr>
            <a:lvl4pPr marL="1600200" indent="-228600">
              <a:defRPr kumimoji="1" sz="2000">
                <a:solidFill>
                  <a:schemeClr val="tx1"/>
                </a:solidFill>
                <a:latin typeface="Times New Roman" panose="02020603050405020304" pitchFamily="18" charset="0"/>
                <a:ea typeface="宋体" panose="02010600030101010101" pitchFamily="2" charset="-122"/>
              </a:defRPr>
            </a:lvl4pPr>
            <a:lvl5pPr marL="2057400" indent="-228600">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pPr>
            <a:r>
              <a:rPr lang="zh-CN" altLang="en-US" sz="4000" b="1" dirty="0">
                <a:ea typeface="微软雅黑" panose="020B0503020204020204" pitchFamily="34" charset="-122"/>
                <a:cs typeface="Times New Roman" panose="02020603050405020304" pitchFamily="18" charset="0"/>
              </a:rPr>
              <a:t>培养箱</a:t>
            </a:r>
          </a:p>
        </p:txBody>
      </p:sp>
    </p:spTree>
    <p:extLst>
      <p:ext uri="{BB962C8B-B14F-4D97-AF65-F5344CB8AC3E}">
        <p14:creationId xmlns:p14="http://schemas.microsoft.com/office/powerpoint/2010/main" val="33336138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651ACBA-B8FE-4046-A207-B0231A05E08F}"/>
              </a:ext>
            </a:extLst>
          </p:cNvPr>
          <p:cNvSpPr>
            <a:spLocks noChangeArrowheads="1"/>
          </p:cNvSpPr>
          <p:nvPr/>
        </p:nvSpPr>
        <p:spPr bwMode="auto">
          <a:xfrm>
            <a:off x="1127812" y="26403"/>
            <a:ext cx="5524987" cy="707886"/>
          </a:xfrm>
          <a:prstGeom prst="rect">
            <a:avLst/>
          </a:prstGeom>
        </p:spPr>
        <p:txBody>
          <a:bodyPr wrap="square">
            <a:spAutoFit/>
          </a:bodyPr>
          <a:lstStyle/>
          <a:p>
            <a:pPr>
              <a:spcBef>
                <a:spcPct val="0"/>
              </a:spcBef>
            </a:pPr>
            <a:r>
              <a:rPr kumimoji="1"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2.2 </a:t>
            </a:r>
            <a:r>
              <a:rPr kumimoji="1"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精子的收集和获能</a:t>
            </a:r>
          </a:p>
        </p:txBody>
      </p:sp>
      <p:sp>
        <p:nvSpPr>
          <p:cNvPr id="46083" name="Rectangle 5">
            <a:extLst>
              <a:ext uri="{FF2B5EF4-FFF2-40B4-BE49-F238E27FC236}">
                <a16:creationId xmlns:a16="http://schemas.microsoft.com/office/drawing/2014/main" id="{612B5B62-085A-48CF-AC1E-565878DFEF86}"/>
              </a:ext>
            </a:extLst>
          </p:cNvPr>
          <p:cNvSpPr>
            <a:spLocks noChangeArrowheads="1"/>
          </p:cNvSpPr>
          <p:nvPr/>
        </p:nvSpPr>
        <p:spPr bwMode="auto">
          <a:xfrm>
            <a:off x="1390514" y="932264"/>
            <a:ext cx="9806021" cy="388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spcBef>
                <a:spcPct val="0"/>
              </a:spcBef>
              <a:buFont typeface="Wingdings" panose="05000000000000000000" pitchFamily="2" charset="2"/>
              <a:buChar char="Ø"/>
            </a:pPr>
            <a:r>
              <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收集</a:t>
            </a:r>
            <a:r>
              <a:rPr kumimoji="0" lang="zh-CN" altLang="en-US" sz="2800" b="1" dirty="0">
                <a:latin typeface="微软雅黑" panose="020B0503020204020204" pitchFamily="34" charset="-122"/>
                <a:ea typeface="微软雅黑" panose="020B0503020204020204" pitchFamily="34" charset="-122"/>
              </a:rPr>
              <a:t>：</a:t>
            </a:r>
            <a:r>
              <a:rPr kumimoji="0" lang="zh-CN" altLang="en-US" sz="2800" b="1" dirty="0">
                <a:solidFill>
                  <a:srgbClr val="FF0000"/>
                </a:solidFill>
                <a:latin typeface="微软雅黑" panose="020B0503020204020204" pitchFamily="34" charset="-122"/>
                <a:ea typeface="微软雅黑" panose="020B0503020204020204" pitchFamily="34" charset="-122"/>
              </a:rPr>
              <a:t>假阴道法、手握法、电刺激法</a:t>
            </a:r>
            <a:endParaRPr kumimoji="0" lang="en-US" altLang="zh-CN" sz="2800" b="1" dirty="0">
              <a:solidFill>
                <a:srgbClr val="FF0000"/>
              </a:solidFill>
              <a:latin typeface="微软雅黑" panose="020B0503020204020204" pitchFamily="34" charset="-122"/>
              <a:ea typeface="微软雅黑" panose="020B0503020204020204" pitchFamily="34" charset="-122"/>
            </a:endParaRPr>
          </a:p>
          <a:p>
            <a:pPr marL="457200" indent="-457200">
              <a:buFont typeface="Arial" panose="020B0604020202020204" pitchFamily="34" charset="0"/>
              <a:buChar char="•"/>
            </a:pPr>
            <a:r>
              <a:rPr lang="zh-CN" altLang="en-US" sz="2400" dirty="0"/>
              <a:t>假阴道法是采用仿生学的方法，模仿发情期雌性动物阴道环境特制的假阴道，同时配备与供精动物相适应的台畜，借假阴道收集精液</a:t>
            </a:r>
          </a:p>
          <a:p>
            <a:pPr marL="457200" indent="-457200">
              <a:buFont typeface="Arial" panose="020B0604020202020204" pitchFamily="34" charset="0"/>
              <a:buChar char="•"/>
            </a:pPr>
            <a:r>
              <a:rPr lang="zh-CN" altLang="en-US" sz="2400" dirty="0"/>
              <a:t>手握法是直接把握雄性动物外生殖器，施以适当压力和刺激引起射精，收集精液</a:t>
            </a:r>
          </a:p>
          <a:p>
            <a:pPr marL="457200" indent="-457200">
              <a:buFont typeface="Arial" panose="020B0604020202020204" pitchFamily="34" charset="0"/>
              <a:buChar char="•"/>
            </a:pPr>
            <a:r>
              <a:rPr lang="zh-CN" altLang="en-US" sz="2400" dirty="0"/>
              <a:t>电刺激法是采用特制的电极伸入动物的直肠直接刺激位于腰荐部的射精中枢引起射精，此方法只适用于野生或某些经济动物</a:t>
            </a:r>
          </a:p>
          <a:p>
            <a:pPr eaLnBrk="1" hangingPunct="1">
              <a:spcBef>
                <a:spcPct val="0"/>
              </a:spcBef>
              <a:buFontTx/>
              <a:buNone/>
            </a:pPr>
            <a:endParaRPr kumimoji="0" lang="en-US" altLang="zh-CN" sz="2800" b="1" dirty="0">
              <a:solidFill>
                <a:srgbClr val="FF0000"/>
              </a:solidFill>
              <a:latin typeface="微软雅黑" panose="020B0503020204020204" pitchFamily="34" charset="-122"/>
              <a:ea typeface="微软雅黑" panose="020B0503020204020204" pitchFamily="34" charset="-122"/>
            </a:endParaRPr>
          </a:p>
          <a:p>
            <a:pPr eaLnBrk="1" hangingPunct="1">
              <a:spcBef>
                <a:spcPct val="0"/>
              </a:spcBef>
              <a:buFontTx/>
              <a:buNone/>
            </a:pPr>
            <a:endParaRPr kumimoji="0" lang="zh-CN" altLang="en-US" sz="2800" b="1" dirty="0">
              <a:solidFill>
                <a:srgbClr val="FF0000"/>
              </a:solidFill>
              <a:latin typeface="微软雅黑" panose="020B0503020204020204" pitchFamily="34" charset="-122"/>
              <a:ea typeface="微软雅黑" panose="020B0503020204020204" pitchFamily="34" charset="-122"/>
            </a:endParaRPr>
          </a:p>
        </p:txBody>
      </p:sp>
      <p:pic>
        <p:nvPicPr>
          <p:cNvPr id="46084" name="Picture 6" descr="http://swsck.fjsdfz.org/Photo/UploadPhotos/201401/2014011616420656.jpg">
            <a:extLst>
              <a:ext uri="{FF2B5EF4-FFF2-40B4-BE49-F238E27FC236}">
                <a16:creationId xmlns:a16="http://schemas.microsoft.com/office/drawing/2014/main" id="{B2AA0214-2EA2-43C3-B52E-6B115F20AFE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3089" y="3891228"/>
            <a:ext cx="3747632" cy="272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51734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a:extLst>
              <a:ext uri="{FF2B5EF4-FFF2-40B4-BE49-F238E27FC236}">
                <a16:creationId xmlns:a16="http://schemas.microsoft.com/office/drawing/2014/main" id="{09CD8B18-3B50-4FDE-AEBA-ECFD4A4BD964}"/>
              </a:ext>
            </a:extLst>
          </p:cNvPr>
          <p:cNvSpPr txBox="1">
            <a:spLocks noChangeArrowheads="1"/>
          </p:cNvSpPr>
          <p:nvPr/>
        </p:nvSpPr>
        <p:spPr bwMode="auto">
          <a:xfrm>
            <a:off x="1581149" y="1863725"/>
            <a:ext cx="959043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just" eaLnBrk="1" hangingPunct="1">
              <a:lnSpc>
                <a:spcPct val="150000"/>
              </a:lnSpc>
              <a:spcBef>
                <a:spcPct val="50000"/>
              </a:spcBef>
              <a:buFontTx/>
              <a:buNone/>
            </a:pP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    对于</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啮齿动物</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和</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猪</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的精子，一般采用</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培养法</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；对于牛、羊等家畜的精子常用</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化学法</a:t>
            </a:r>
            <a:endPar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8131" name="Rectangle 10">
            <a:extLst>
              <a:ext uri="{FF2B5EF4-FFF2-40B4-BE49-F238E27FC236}">
                <a16:creationId xmlns:a16="http://schemas.microsoft.com/office/drawing/2014/main" id="{088A5352-F9CF-442A-928D-A8AAC9FCBC70}"/>
              </a:ext>
            </a:extLst>
          </p:cNvPr>
          <p:cNvSpPr>
            <a:spLocks noChangeArrowheads="1"/>
          </p:cNvSpPr>
          <p:nvPr/>
        </p:nvSpPr>
        <p:spPr bwMode="auto">
          <a:xfrm>
            <a:off x="958639" y="4075032"/>
            <a:ext cx="10835451" cy="207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a:lnSpc>
                <a:spcPct val="140000"/>
              </a:lnSpc>
              <a:spcBef>
                <a:spcPct val="40000"/>
              </a:spcBef>
              <a:buFont typeface="Arial" panose="020B0604020202020204" pitchFamily="34" charset="0"/>
              <a:buChar char="•"/>
            </a:pPr>
            <a:r>
              <a:rPr kumimoji="0" lang="zh-CN" altLang="en-US" sz="28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培养法：</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精子在</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获能液</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（含有类似于雌性动物生殖道中的物质，能解除精浆对精子获得受精能力的抑制作用）中获能</a:t>
            </a:r>
            <a:endParaRPr kumimoji="0"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marL="457200" indent="-457200">
              <a:lnSpc>
                <a:spcPct val="140000"/>
              </a:lnSpc>
              <a:spcBef>
                <a:spcPct val="40000"/>
              </a:spcBef>
              <a:buFont typeface="Arial" panose="020B0604020202020204" pitchFamily="34" charset="0"/>
              <a:buChar char="•"/>
            </a:pPr>
            <a:r>
              <a:rPr kumimoji="0" lang="zh-CN" altLang="en-US" sz="28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rPr>
              <a:t>化学诱导法：</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一定浓度的</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肝素</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或</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钙离子载体</a:t>
            </a:r>
            <a:r>
              <a:rPr kumimoji="0" lang="en-US" altLang="zh-CN"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A23187</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溶液</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处理精子</a:t>
            </a:r>
          </a:p>
        </p:txBody>
      </p:sp>
      <p:sp>
        <p:nvSpPr>
          <p:cNvPr id="48132" name="矩形 1">
            <a:extLst>
              <a:ext uri="{FF2B5EF4-FFF2-40B4-BE49-F238E27FC236}">
                <a16:creationId xmlns:a16="http://schemas.microsoft.com/office/drawing/2014/main" id="{8591E90E-647D-42B3-A10C-6EA1C55334AC}"/>
              </a:ext>
            </a:extLst>
          </p:cNvPr>
          <p:cNvSpPr>
            <a:spLocks noChangeArrowheads="1"/>
          </p:cNvSpPr>
          <p:nvPr/>
        </p:nvSpPr>
        <p:spPr bwMode="auto">
          <a:xfrm>
            <a:off x="924045" y="908975"/>
            <a:ext cx="3518912" cy="7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algn="just" eaLnBrk="1" hangingPunct="1">
              <a:lnSpc>
                <a:spcPct val="150000"/>
              </a:lnSpc>
              <a:spcBef>
                <a:spcPct val="50000"/>
              </a:spcBef>
              <a:buFont typeface="Wingdings" panose="05000000000000000000" pitchFamily="2" charset="2"/>
              <a:buChar char="Ø"/>
            </a:pPr>
            <a:r>
              <a:rPr kumimoji="0" lang="zh-CN" altLang="en-US" b="1" dirty="0">
                <a:latin typeface="Times New Roman" panose="02020603050405020304" pitchFamily="18" charset="0"/>
                <a:ea typeface="微软雅黑" panose="020B0503020204020204" pitchFamily="34" charset="-122"/>
                <a:cs typeface="Times New Roman" panose="02020603050405020304" pitchFamily="18" charset="0"/>
              </a:rPr>
              <a:t>精子体外获能：</a:t>
            </a:r>
          </a:p>
        </p:txBody>
      </p:sp>
    </p:spTree>
    <p:extLst>
      <p:ext uri="{BB962C8B-B14F-4D97-AF65-F5344CB8AC3E}">
        <p14:creationId xmlns:p14="http://schemas.microsoft.com/office/powerpoint/2010/main" val="30417160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9C78F86-014A-45A8-8C4E-FA264836E251}"/>
              </a:ext>
            </a:extLst>
          </p:cNvPr>
          <p:cNvSpPr>
            <a:spLocks noChangeArrowheads="1"/>
          </p:cNvSpPr>
          <p:nvPr/>
        </p:nvSpPr>
        <p:spPr bwMode="auto">
          <a:xfrm>
            <a:off x="1199813" y="368872"/>
            <a:ext cx="4343400" cy="707886"/>
          </a:xfrm>
          <a:prstGeom prst="rect">
            <a:avLst/>
          </a:prstGeom>
        </p:spPr>
        <p:txBody>
          <a:bodyPr wrap="square">
            <a:spAutoFit/>
          </a:bodyPr>
          <a:lstStyle/>
          <a:p>
            <a:pPr>
              <a:spcBef>
                <a:spcPct val="0"/>
              </a:spcBef>
            </a:pPr>
            <a:r>
              <a:rPr kumimoji="1" lang="en-US" altLang="zh-CN" sz="4000" b="1" dirty="0">
                <a:latin typeface="Times New Roman" panose="02020603050405020304" pitchFamily="18" charset="0"/>
                <a:ea typeface="微软雅黑" panose="020B0503020204020204" pitchFamily="34" charset="-122"/>
                <a:cs typeface="Times New Roman" panose="02020603050405020304" pitchFamily="18" charset="0"/>
              </a:rPr>
              <a:t>2.3 </a:t>
            </a:r>
            <a:r>
              <a:rPr kumimoji="1" lang="zh-CN" altLang="en-US" sz="4000" b="1" dirty="0">
                <a:latin typeface="Times New Roman" panose="02020603050405020304" pitchFamily="18" charset="0"/>
                <a:ea typeface="微软雅黑" panose="020B0503020204020204" pitchFamily="34" charset="-122"/>
                <a:cs typeface="Times New Roman" panose="02020603050405020304" pitchFamily="18" charset="0"/>
              </a:rPr>
              <a:t>受精</a:t>
            </a:r>
          </a:p>
        </p:txBody>
      </p:sp>
      <p:sp>
        <p:nvSpPr>
          <p:cNvPr id="50179" name="Text Box 4">
            <a:extLst>
              <a:ext uri="{FF2B5EF4-FFF2-40B4-BE49-F238E27FC236}">
                <a16:creationId xmlns:a16="http://schemas.microsoft.com/office/drawing/2014/main" id="{AC988584-348C-480B-897F-69D2FF75F91C}"/>
              </a:ext>
            </a:extLst>
          </p:cNvPr>
          <p:cNvSpPr txBox="1">
            <a:spLocks noChangeArrowheads="1"/>
          </p:cNvSpPr>
          <p:nvPr/>
        </p:nvSpPr>
        <p:spPr bwMode="auto">
          <a:xfrm>
            <a:off x="763200" y="1826413"/>
            <a:ext cx="4931999" cy="2192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70000"/>
              </a:lnSpc>
              <a:spcBef>
                <a:spcPct val="0"/>
              </a:spcBef>
              <a:buFontTx/>
              <a:buNone/>
            </a:pPr>
            <a:r>
              <a:rPr kumimoji="0" lang="zh-CN" altLang="en-US" sz="2800" b="1" dirty="0">
                <a:latin typeface="楷体_GB2312" pitchFamily="49" charset="-122"/>
                <a:ea typeface="楷体_GB2312" pitchFamily="49" charset="-122"/>
              </a:rPr>
              <a:t>获能的精子和培养成熟的卵子，一般情况下在</a:t>
            </a:r>
            <a:r>
              <a:rPr kumimoji="0" lang="zh-CN" altLang="en-US" sz="2800" b="1" dirty="0">
                <a:solidFill>
                  <a:srgbClr val="FF0000"/>
                </a:solidFill>
                <a:latin typeface="楷体_GB2312" pitchFamily="49" charset="-122"/>
                <a:ea typeface="楷体_GB2312" pitchFamily="49" charset="-122"/>
              </a:rPr>
              <a:t>获能溶液</a:t>
            </a:r>
            <a:r>
              <a:rPr kumimoji="0" lang="zh-CN" altLang="en-US" sz="2800" b="1" dirty="0">
                <a:latin typeface="楷体_GB2312" pitchFamily="49" charset="-122"/>
                <a:ea typeface="楷体_GB2312" pitchFamily="49" charset="-122"/>
              </a:rPr>
              <a:t>或</a:t>
            </a:r>
            <a:r>
              <a:rPr kumimoji="0" lang="zh-CN" altLang="en-US" sz="2800" b="1" dirty="0">
                <a:solidFill>
                  <a:srgbClr val="FF0000"/>
                </a:solidFill>
                <a:latin typeface="楷体_GB2312" pitchFamily="49" charset="-122"/>
                <a:ea typeface="楷体_GB2312" pitchFamily="49" charset="-122"/>
              </a:rPr>
              <a:t>专用受精溶液</a:t>
            </a:r>
            <a:r>
              <a:rPr kumimoji="0" lang="zh-CN" altLang="en-US" sz="2800" b="1" dirty="0">
                <a:latin typeface="楷体_GB2312" pitchFamily="49" charset="-122"/>
                <a:ea typeface="楷体_GB2312" pitchFamily="49" charset="-122"/>
              </a:rPr>
              <a:t>中完成受精过程。</a:t>
            </a:r>
          </a:p>
        </p:txBody>
      </p:sp>
      <p:pic>
        <p:nvPicPr>
          <p:cNvPr id="50180" name="Picture 6" descr="http://swsck.fjsdfz.org/Photo/UploadPhotos/201401/2014011616432307.jpg">
            <a:extLst>
              <a:ext uri="{FF2B5EF4-FFF2-40B4-BE49-F238E27FC236}">
                <a16:creationId xmlns:a16="http://schemas.microsoft.com/office/drawing/2014/main" id="{D3E7E999-BE97-426C-96E7-6A06EEE6B4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2013" y="797789"/>
            <a:ext cx="5360988" cy="586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16255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026">
            <a:extLst>
              <a:ext uri="{FF2B5EF4-FFF2-40B4-BE49-F238E27FC236}">
                <a16:creationId xmlns:a16="http://schemas.microsoft.com/office/drawing/2014/main" id="{8942D2EE-C98D-4461-AC46-7A120E1DEF6E}"/>
              </a:ext>
            </a:extLst>
          </p:cNvPr>
          <p:cNvSpPr txBox="1">
            <a:spLocks noChangeArrowheads="1"/>
          </p:cNvSpPr>
          <p:nvPr/>
        </p:nvSpPr>
        <p:spPr bwMode="auto">
          <a:xfrm>
            <a:off x="2286001" y="609600"/>
            <a:ext cx="1847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endParaRPr lang="zh-CN" altLang="en-US" sz="2000">
              <a:latin typeface="Times New Roman" panose="02020603050405020304" pitchFamily="18" charset="0"/>
            </a:endParaRPr>
          </a:p>
        </p:txBody>
      </p:sp>
      <p:sp>
        <p:nvSpPr>
          <p:cNvPr id="52227" name="Text Box 1027">
            <a:extLst>
              <a:ext uri="{FF2B5EF4-FFF2-40B4-BE49-F238E27FC236}">
                <a16:creationId xmlns:a16="http://schemas.microsoft.com/office/drawing/2014/main" id="{250C1169-0AD5-4D69-A71C-25BAE32741A4}"/>
              </a:ext>
            </a:extLst>
          </p:cNvPr>
          <p:cNvSpPr txBox="1">
            <a:spLocks noChangeArrowheads="1"/>
          </p:cNvSpPr>
          <p:nvPr/>
        </p:nvSpPr>
        <p:spPr bwMode="auto">
          <a:xfrm>
            <a:off x="898985" y="1250950"/>
            <a:ext cx="1039403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a:lnSpc>
                <a:spcPct val="150000"/>
              </a:lnSpc>
              <a:spcBef>
                <a:spcPct val="50000"/>
              </a:spcBef>
              <a:buFont typeface="Arial" panose="020B0604020202020204" pitchFamily="34" charset="0"/>
              <a:buChar char="•"/>
            </a:pP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概念：</a:t>
            </a:r>
            <a:r>
              <a:rPr kumimoji="0" lang="zh-CN" altLang="en-US" sz="2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是应用人工创造条件，对获取的早期胚胎进行体外培养。</a:t>
            </a:r>
            <a:r>
              <a:rPr kumimoji="0" lang="zh-CN" altLang="en-US" sz="2800" b="1" dirty="0">
                <a:latin typeface="Times New Roman" panose="02020603050405020304" pitchFamily="18" charset="0"/>
                <a:ea typeface="微软雅黑" panose="020B0503020204020204" pitchFamily="34" charset="-122"/>
                <a:cs typeface="Times New Roman" panose="02020603050405020304" pitchFamily="18" charset="0"/>
              </a:rPr>
              <a:t>由于胚胎不同发育时期生理代谢的需求不同，进行胚胎体外培养时，必须配制一系列含有不同成分的培养液，用以培养不同发育时期的胚胎。</a:t>
            </a:r>
            <a:endParaRPr kumimoji="0" lang="en-US" altLang="zh-CN" sz="2800" b="1" dirty="0">
              <a:latin typeface="Times New Roman" panose="02020603050405020304" pitchFamily="18" charset="0"/>
              <a:ea typeface="微软雅黑" panose="020B0503020204020204" pitchFamily="34" charset="-122"/>
              <a:cs typeface="Times New Roman" panose="02020603050405020304" pitchFamily="18" charset="0"/>
            </a:endParaRPr>
          </a:p>
          <a:p>
            <a:pPr marL="457200" indent="-457200">
              <a:lnSpc>
                <a:spcPct val="150000"/>
              </a:lnSpc>
              <a:spcBef>
                <a:spcPct val="50000"/>
              </a:spcBef>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rPr>
              <a:t>由于哺乳动物胚胎发育条件异常复杂，</a:t>
            </a:r>
            <a:r>
              <a:rPr kumimoji="0" lang="zh-CN" altLang="en-US" sz="2800" b="1" dirty="0">
                <a:solidFill>
                  <a:srgbClr val="FF0000"/>
                </a:solidFill>
                <a:latin typeface="微软雅黑" panose="020B0503020204020204" pitchFamily="34" charset="-122"/>
                <a:ea typeface="微软雅黑" panose="020B0503020204020204" pitchFamily="34" charset="-122"/>
              </a:rPr>
              <a:t>胚胎培养比组织培养和细胞培养要困难得多</a:t>
            </a:r>
            <a:r>
              <a:rPr lang="zh-CN" altLang="en-US" sz="2800" b="1" dirty="0">
                <a:latin typeface="微软雅黑" panose="020B0503020204020204" pitchFamily="34" charset="-122"/>
                <a:ea typeface="微软雅黑" panose="020B0503020204020204" pitchFamily="34" charset="-122"/>
              </a:rPr>
              <a:t>。目前，只能对</a:t>
            </a:r>
            <a:r>
              <a:rPr kumimoji="0" lang="zh-CN" altLang="en-US" sz="2800" b="1" dirty="0">
                <a:solidFill>
                  <a:srgbClr val="FF0000"/>
                </a:solidFill>
                <a:latin typeface="微软雅黑" panose="020B0503020204020204" pitchFamily="34" charset="-122"/>
                <a:ea typeface="微软雅黑" panose="020B0503020204020204" pitchFamily="34" charset="-122"/>
              </a:rPr>
              <a:t>少数物种不同阶段的胚胎</a:t>
            </a:r>
            <a:r>
              <a:rPr lang="zh-CN" altLang="en-US" sz="2800" b="1" dirty="0">
                <a:latin typeface="微软雅黑" panose="020B0503020204020204" pitchFamily="34" charset="-122"/>
                <a:ea typeface="微软雅黑" panose="020B0503020204020204" pitchFamily="34" charset="-122"/>
              </a:rPr>
              <a:t>进行培养，</a:t>
            </a:r>
            <a:r>
              <a:rPr kumimoji="0" lang="zh-CN" altLang="en-US" sz="2800" b="1" dirty="0">
                <a:solidFill>
                  <a:srgbClr val="FF0000"/>
                </a:solidFill>
                <a:latin typeface="微软雅黑" panose="020B0503020204020204" pitchFamily="34" charset="-122"/>
                <a:ea typeface="微软雅黑" panose="020B0503020204020204" pitchFamily="34" charset="-122"/>
              </a:rPr>
              <a:t>尚无从受精卵到新生儿的全体外胚胎培养技术</a:t>
            </a:r>
            <a:r>
              <a:rPr lang="zh-CN" altLang="en-US" sz="2800" b="1" dirty="0">
                <a:solidFill>
                  <a:srgbClr val="994D00"/>
                </a:solidFill>
                <a:latin typeface="微软雅黑" panose="020B0503020204020204" pitchFamily="34" charset="-122"/>
                <a:ea typeface="微软雅黑" panose="020B0503020204020204" pitchFamily="34" charset="-122"/>
              </a:rPr>
              <a:t>。</a:t>
            </a:r>
          </a:p>
        </p:txBody>
      </p:sp>
      <p:sp>
        <p:nvSpPr>
          <p:cNvPr id="6" name="Rectangle 2">
            <a:extLst>
              <a:ext uri="{FF2B5EF4-FFF2-40B4-BE49-F238E27FC236}">
                <a16:creationId xmlns:a16="http://schemas.microsoft.com/office/drawing/2014/main" id="{7D336925-80C6-4D48-96B7-5C05B9CB107D}"/>
              </a:ext>
            </a:extLst>
          </p:cNvPr>
          <p:cNvSpPr>
            <a:spLocks noChangeArrowheads="1"/>
          </p:cNvSpPr>
          <p:nvPr/>
        </p:nvSpPr>
        <p:spPr bwMode="auto">
          <a:xfrm>
            <a:off x="1182955" y="47685"/>
            <a:ext cx="43926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en-US" altLang="zh-CN" sz="4000" b="1" dirty="0">
                <a:latin typeface="微软雅黑" panose="020B0503020204020204" pitchFamily="34" charset="-122"/>
                <a:ea typeface="微软雅黑" panose="020B0503020204020204" pitchFamily="34" charset="-122"/>
              </a:rPr>
              <a:t>3. </a:t>
            </a:r>
            <a:r>
              <a:rPr lang="zh-CN" altLang="en-US" sz="4000" b="1" dirty="0">
                <a:latin typeface="微软雅黑" panose="020B0503020204020204" pitchFamily="34" charset="-122"/>
                <a:ea typeface="微软雅黑" panose="020B0503020204020204" pitchFamily="34" charset="-122"/>
              </a:rPr>
              <a:t>胚胎的早期培养</a:t>
            </a:r>
          </a:p>
        </p:txBody>
      </p:sp>
    </p:spTree>
    <p:extLst>
      <p:ext uri="{BB962C8B-B14F-4D97-AF65-F5344CB8AC3E}">
        <p14:creationId xmlns:p14="http://schemas.microsoft.com/office/powerpoint/2010/main" val="9573408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91D91B4D-2B3B-41A2-A120-62FC42B843CB}"/>
              </a:ext>
            </a:extLst>
          </p:cNvPr>
          <p:cNvSpPr>
            <a:spLocks noChangeArrowheads="1"/>
          </p:cNvSpPr>
          <p:nvPr/>
        </p:nvSpPr>
        <p:spPr bwMode="auto">
          <a:xfrm>
            <a:off x="1327200" y="3998914"/>
            <a:ext cx="10272000" cy="2270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30000"/>
              </a:lnSpc>
              <a:spcBef>
                <a:spcPts val="1200"/>
              </a:spcBef>
              <a:buFontTx/>
              <a:buNone/>
            </a:pPr>
            <a:r>
              <a:rPr kumimoji="0" lang="zh-CN" altLang="en-US" sz="2400" b="1" dirty="0">
                <a:latin typeface="Arial" panose="020B0604020202020204" pitchFamily="34" charset="0"/>
                <a:ea typeface="楷体_GB2312" pitchFamily="49" charset="-122"/>
              </a:rPr>
              <a:t>培养液成分：</a:t>
            </a:r>
            <a:r>
              <a:rPr kumimoji="0" lang="zh-CN" altLang="en-US" sz="2400" b="1" dirty="0">
                <a:solidFill>
                  <a:srgbClr val="FF0000"/>
                </a:solidFill>
                <a:latin typeface="Arial" panose="020B0604020202020204" pitchFamily="34" charset="0"/>
                <a:ea typeface="楷体_GB2312" pitchFamily="49" charset="-122"/>
              </a:rPr>
              <a:t>水</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无机盐</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糖类</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维生素</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氨基酸</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激素</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核苷酸</a:t>
            </a:r>
            <a:r>
              <a:rPr kumimoji="0" lang="zh-CN" altLang="en-US" sz="2400" b="1" dirty="0">
                <a:latin typeface="Arial" panose="020B0604020202020204" pitchFamily="34" charset="0"/>
                <a:ea typeface="楷体_GB2312" pitchFamily="49" charset="-122"/>
              </a:rPr>
              <a:t>、</a:t>
            </a:r>
            <a:r>
              <a:rPr kumimoji="0" lang="zh-CN" altLang="en-US" sz="2400" b="1" dirty="0">
                <a:solidFill>
                  <a:srgbClr val="FF0000"/>
                </a:solidFill>
                <a:latin typeface="Arial" panose="020B0604020202020204" pitchFamily="34" charset="0"/>
                <a:ea typeface="楷体_GB2312" pitchFamily="49" charset="-122"/>
              </a:rPr>
              <a:t>血清</a:t>
            </a:r>
            <a:r>
              <a:rPr kumimoji="0" lang="zh-CN" altLang="en-US" sz="2400" b="1" dirty="0">
                <a:latin typeface="Arial" panose="020B0604020202020204" pitchFamily="34" charset="0"/>
                <a:ea typeface="楷体_GB2312" pitchFamily="49" charset="-122"/>
              </a:rPr>
              <a:t>等</a:t>
            </a:r>
            <a:endParaRPr kumimoji="0" lang="en-US" altLang="zh-CN" sz="2400" b="1" dirty="0">
              <a:latin typeface="Arial" panose="020B0604020202020204" pitchFamily="34" charset="0"/>
              <a:ea typeface="楷体_GB2312" pitchFamily="49" charset="-122"/>
            </a:endParaRPr>
          </a:p>
          <a:p>
            <a:pPr>
              <a:lnSpc>
                <a:spcPct val="130000"/>
              </a:lnSpc>
              <a:spcBef>
                <a:spcPts val="1200"/>
              </a:spcBef>
            </a:pPr>
            <a:r>
              <a:rPr kumimoji="0" lang="zh-CN" altLang="en-US" sz="2400" b="1" dirty="0">
                <a:latin typeface="Arial" panose="020B0604020202020204" pitchFamily="34" charset="0"/>
                <a:ea typeface="楷体_GB2312" pitchFamily="49" charset="-122"/>
              </a:rPr>
              <a:t>二氧化碳培养箱中培养：培养条件为3</a:t>
            </a:r>
            <a:r>
              <a:rPr kumimoji="0" lang="en-US" altLang="zh-CN" sz="2400" b="1" dirty="0">
                <a:latin typeface="Arial" panose="020B0604020202020204" pitchFamily="34" charset="0"/>
                <a:ea typeface="楷体_GB2312" pitchFamily="49" charset="-122"/>
              </a:rPr>
              <a:t>8.5</a:t>
            </a:r>
            <a:r>
              <a:rPr kumimoji="0" lang="zh-CN" altLang="en-US" sz="2400" b="1" dirty="0">
                <a:latin typeface="Arial" panose="020B0604020202020204" pitchFamily="34" charset="0"/>
                <a:ea typeface="楷体_GB2312" pitchFamily="49" charset="-122"/>
              </a:rPr>
              <a:t>℃、100%湿度和5%二氧化碳的空气。</a:t>
            </a:r>
            <a:endParaRPr kumimoji="0" lang="en-US" altLang="zh-CN" sz="2400" b="1" dirty="0">
              <a:latin typeface="Arial" panose="020B0604020202020204" pitchFamily="34" charset="0"/>
              <a:ea typeface="楷体_GB2312" pitchFamily="49" charset="-122"/>
            </a:endParaRPr>
          </a:p>
          <a:p>
            <a:pPr eaLnBrk="1" hangingPunct="1">
              <a:lnSpc>
                <a:spcPct val="130000"/>
              </a:lnSpc>
              <a:spcBef>
                <a:spcPts val="1200"/>
              </a:spcBef>
              <a:buFontTx/>
              <a:buNone/>
            </a:pPr>
            <a:endParaRPr kumimoji="0" lang="zh-CN" altLang="en-US" sz="2400" b="1" dirty="0">
              <a:latin typeface="Arial" panose="020B0604020202020204" pitchFamily="34" charset="0"/>
              <a:ea typeface="楷体_GB2312" pitchFamily="49" charset="-122"/>
            </a:endParaRPr>
          </a:p>
        </p:txBody>
      </p:sp>
      <p:pic>
        <p:nvPicPr>
          <p:cNvPr id="53252" name="Picture 4" descr="20051208124739526">
            <a:extLst>
              <a:ext uri="{FF2B5EF4-FFF2-40B4-BE49-F238E27FC236}">
                <a16:creationId xmlns:a16="http://schemas.microsoft.com/office/drawing/2014/main" id="{9D15AB8D-2F23-447F-B1D9-DE879CF242C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389" y="982663"/>
            <a:ext cx="439102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descr="20051208124917337">
            <a:extLst>
              <a:ext uri="{FF2B5EF4-FFF2-40B4-BE49-F238E27FC236}">
                <a16:creationId xmlns:a16="http://schemas.microsoft.com/office/drawing/2014/main" id="{3CF4BD01-09E3-456F-AB13-50357CADCE29}"/>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5851" y="981075"/>
            <a:ext cx="439102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8">
            <a:extLst>
              <a:ext uri="{FF2B5EF4-FFF2-40B4-BE49-F238E27FC236}">
                <a16:creationId xmlns:a16="http://schemas.microsoft.com/office/drawing/2014/main" id="{CFF22A36-E6D9-4937-9E5A-C86F01D3EDB0}"/>
              </a:ext>
            </a:extLst>
          </p:cNvPr>
          <p:cNvSpPr>
            <a:spLocks noChangeArrowheads="1"/>
          </p:cNvSpPr>
          <p:nvPr/>
        </p:nvSpPr>
        <p:spPr bwMode="auto">
          <a:xfrm>
            <a:off x="1817364" y="5840280"/>
            <a:ext cx="9047436" cy="5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25000"/>
              </a:lnSpc>
              <a:spcBef>
                <a:spcPct val="0"/>
              </a:spcBef>
              <a:buFontTx/>
              <a:buNone/>
            </a:pPr>
            <a:r>
              <a:rPr kumimoji="0" lang="zh-CN" altLang="en-US" sz="2400" b="1" dirty="0">
                <a:latin typeface="楷体_GB2312" pitchFamily="49" charset="-122"/>
                <a:ea typeface="楷体_GB2312" pitchFamily="49" charset="-122"/>
              </a:rPr>
              <a:t>胚胎培养发育到适宜阶段时，将其取出向受体移植或冷冻保存。</a:t>
            </a:r>
          </a:p>
        </p:txBody>
      </p:sp>
      <p:sp>
        <p:nvSpPr>
          <p:cNvPr id="8" name="Rectangle 2">
            <a:extLst>
              <a:ext uri="{FF2B5EF4-FFF2-40B4-BE49-F238E27FC236}">
                <a16:creationId xmlns:a16="http://schemas.microsoft.com/office/drawing/2014/main" id="{616D2A6C-0269-4894-809A-1655F63D7A52}"/>
              </a:ext>
            </a:extLst>
          </p:cNvPr>
          <p:cNvSpPr>
            <a:spLocks noChangeArrowheads="1"/>
          </p:cNvSpPr>
          <p:nvPr/>
        </p:nvSpPr>
        <p:spPr bwMode="auto">
          <a:xfrm>
            <a:off x="1182955" y="47685"/>
            <a:ext cx="43926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en-US" altLang="zh-CN" sz="4000" b="1" dirty="0">
                <a:latin typeface="微软雅黑" panose="020B0503020204020204" pitchFamily="34" charset="-122"/>
                <a:ea typeface="微软雅黑" panose="020B0503020204020204" pitchFamily="34" charset="-122"/>
              </a:rPr>
              <a:t>3. </a:t>
            </a:r>
            <a:r>
              <a:rPr lang="zh-CN" altLang="en-US" sz="4000" b="1" dirty="0">
                <a:latin typeface="微软雅黑" panose="020B0503020204020204" pitchFamily="34" charset="-122"/>
                <a:ea typeface="微软雅黑" panose="020B0503020204020204" pitchFamily="34" charset="-122"/>
              </a:rPr>
              <a:t>胚胎的早期培养</a:t>
            </a:r>
          </a:p>
        </p:txBody>
      </p:sp>
    </p:spTree>
    <p:extLst>
      <p:ext uri="{BB962C8B-B14F-4D97-AF65-F5344CB8AC3E}">
        <p14:creationId xmlns:p14="http://schemas.microsoft.com/office/powerpoint/2010/main" val="8561650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descr="C:\Documents and Settings\apple\Application Data\Tencent\Users\1335832144\QQ\WinTemp\RichOle\[($U3YIO@8U[L4}S`3E{}5G.png">
            <a:extLst>
              <a:ext uri="{FF2B5EF4-FFF2-40B4-BE49-F238E27FC236}">
                <a16:creationId xmlns:a16="http://schemas.microsoft.com/office/drawing/2014/main" id="{1807FA0A-3235-4FD0-9EC7-D4E8F97BA6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249" y="215154"/>
            <a:ext cx="7300913"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extBox 1">
            <a:extLst>
              <a:ext uri="{FF2B5EF4-FFF2-40B4-BE49-F238E27FC236}">
                <a16:creationId xmlns:a16="http://schemas.microsoft.com/office/drawing/2014/main" id="{DAD0E6F7-8E27-48E8-874B-1C2B99C108F0}"/>
              </a:ext>
            </a:extLst>
          </p:cNvPr>
          <p:cNvSpPr txBox="1">
            <a:spLocks noChangeArrowheads="1"/>
          </p:cNvSpPr>
          <p:nvPr/>
        </p:nvSpPr>
        <p:spPr bwMode="auto">
          <a:xfrm>
            <a:off x="3086724" y="5822390"/>
            <a:ext cx="5573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4"/>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000" b="1" dirty="0">
                <a:latin typeface="楷体_GB2312" pitchFamily="49" charset="-122"/>
                <a:ea typeface="楷体_GB2312" pitchFamily="49" charset="-122"/>
              </a:rPr>
              <a:t>小鼠胚胎体外发育</a:t>
            </a:r>
            <a:endParaRPr lang="en-US" altLang="zh-CN" sz="2000" b="1" dirty="0">
              <a:latin typeface="楷体_GB2312" pitchFamily="49" charset="-122"/>
              <a:ea typeface="楷体_GB2312" pitchFamily="49" charset="-122"/>
            </a:endParaRPr>
          </a:p>
          <a:p>
            <a:pPr eaLnBrk="1" hangingPunct="1">
              <a:spcBef>
                <a:spcPct val="0"/>
              </a:spcBef>
              <a:buFontTx/>
              <a:buNone/>
            </a:pPr>
            <a:r>
              <a:rPr lang="en-US" altLang="zh-CN" sz="2000" b="1" dirty="0">
                <a:latin typeface="楷体_GB2312" pitchFamily="49" charset="-122"/>
                <a:ea typeface="楷体_GB2312" pitchFamily="49" charset="-122"/>
              </a:rPr>
              <a:t>a. 2</a:t>
            </a:r>
            <a:r>
              <a:rPr lang="zh-CN" altLang="en-US" sz="2000" b="1" dirty="0">
                <a:latin typeface="楷体_GB2312" pitchFamily="49" charset="-122"/>
                <a:ea typeface="楷体_GB2312" pitchFamily="49" charset="-122"/>
              </a:rPr>
              <a:t>细胞期；</a:t>
            </a:r>
            <a:r>
              <a:rPr lang="en-US" altLang="zh-CN" sz="2000" b="1" dirty="0">
                <a:latin typeface="楷体_GB2312" pitchFamily="49" charset="-122"/>
                <a:ea typeface="楷体_GB2312" pitchFamily="49" charset="-122"/>
              </a:rPr>
              <a:t>b. 4</a:t>
            </a:r>
            <a:r>
              <a:rPr lang="zh-CN" altLang="en-US" sz="2000" b="1" dirty="0">
                <a:latin typeface="楷体_GB2312" pitchFamily="49" charset="-122"/>
                <a:ea typeface="楷体_GB2312" pitchFamily="49" charset="-122"/>
              </a:rPr>
              <a:t>细胞期；</a:t>
            </a:r>
            <a:r>
              <a:rPr lang="en-US" altLang="zh-CN" sz="2000" b="1" dirty="0">
                <a:latin typeface="楷体_GB2312" pitchFamily="49" charset="-122"/>
                <a:ea typeface="楷体_GB2312" pitchFamily="49" charset="-122"/>
              </a:rPr>
              <a:t>c. </a:t>
            </a:r>
            <a:r>
              <a:rPr lang="zh-CN" altLang="en-US" sz="2000" b="1" dirty="0">
                <a:latin typeface="楷体_GB2312" pitchFamily="49" charset="-122"/>
                <a:ea typeface="楷体_GB2312" pitchFamily="49" charset="-122"/>
              </a:rPr>
              <a:t>桑椹胚；</a:t>
            </a:r>
            <a:r>
              <a:rPr lang="en-US" altLang="zh-CN" sz="2000" b="1" dirty="0">
                <a:latin typeface="楷体_GB2312" pitchFamily="49" charset="-122"/>
                <a:ea typeface="楷体_GB2312" pitchFamily="49" charset="-122"/>
              </a:rPr>
              <a:t>d. </a:t>
            </a:r>
            <a:r>
              <a:rPr lang="zh-CN" altLang="en-US" sz="2000" b="1" dirty="0">
                <a:latin typeface="楷体_GB2312" pitchFamily="49" charset="-122"/>
                <a:ea typeface="楷体_GB2312" pitchFamily="49" charset="-122"/>
              </a:rPr>
              <a:t>囊胚期</a:t>
            </a:r>
          </a:p>
        </p:txBody>
      </p:sp>
    </p:spTree>
    <p:extLst>
      <p:ext uri="{BB962C8B-B14F-4D97-AF65-F5344CB8AC3E}">
        <p14:creationId xmlns:p14="http://schemas.microsoft.com/office/powerpoint/2010/main" val="3555135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2" descr="46_12acSpermatogenesis-U">
            <a:extLst>
              <a:ext uri="{FF2B5EF4-FFF2-40B4-BE49-F238E27FC236}">
                <a16:creationId xmlns:a16="http://schemas.microsoft.com/office/drawing/2014/main" id="{99F1E7CF-B102-432D-8C79-00E4B40BA2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580"/>
          <a:stretch/>
        </p:blipFill>
        <p:spPr bwMode="auto">
          <a:xfrm>
            <a:off x="2708276" y="1703390"/>
            <a:ext cx="6773863" cy="32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8">
            <a:extLst>
              <a:ext uri="{FF2B5EF4-FFF2-40B4-BE49-F238E27FC236}">
                <a16:creationId xmlns:a16="http://schemas.microsoft.com/office/drawing/2014/main" id="{A8F71C3A-E2FE-4634-9F7D-74FB98D4C2E2}"/>
              </a:ext>
            </a:extLst>
          </p:cNvPr>
          <p:cNvSpPr txBox="1">
            <a:spLocks noChangeArrowheads="1"/>
          </p:cNvSpPr>
          <p:nvPr/>
        </p:nvSpPr>
        <p:spPr bwMode="auto">
          <a:xfrm>
            <a:off x="3471863" y="2759075"/>
            <a:ext cx="1566862"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lnSpc>
                <a:spcPct val="90000"/>
              </a:lnSpc>
            </a:pPr>
            <a:r>
              <a:rPr lang="zh-CN" altLang="en-US" dirty="0">
                <a:latin typeface="黑体" panose="02010609060101010101" pitchFamily="49" charset="-122"/>
                <a:ea typeface="黑体" panose="02010609060101010101" pitchFamily="49" charset="-122"/>
              </a:rPr>
              <a:t>质膜</a:t>
            </a:r>
            <a:endParaRPr lang="en-US" altLang="zh-TW" dirty="0">
              <a:latin typeface="黑体" panose="02010609060101010101" pitchFamily="49" charset="-122"/>
              <a:ea typeface="黑体" panose="02010609060101010101" pitchFamily="49" charset="-122"/>
            </a:endParaRPr>
          </a:p>
        </p:txBody>
      </p:sp>
      <p:sp>
        <p:nvSpPr>
          <p:cNvPr id="14340" name="Text Box 39">
            <a:extLst>
              <a:ext uri="{FF2B5EF4-FFF2-40B4-BE49-F238E27FC236}">
                <a16:creationId xmlns:a16="http://schemas.microsoft.com/office/drawing/2014/main" id="{E5516F33-3220-4EF7-98DD-DF28E108950B}"/>
              </a:ext>
            </a:extLst>
          </p:cNvPr>
          <p:cNvSpPr txBox="1">
            <a:spLocks noChangeArrowheads="1"/>
          </p:cNvSpPr>
          <p:nvPr/>
        </p:nvSpPr>
        <p:spPr bwMode="auto">
          <a:xfrm>
            <a:off x="4900613" y="2193926"/>
            <a:ext cx="6096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尾部</a:t>
            </a:r>
            <a:endParaRPr lang="en-US" altLang="zh-TW">
              <a:latin typeface="黑体" panose="02010609060101010101" pitchFamily="49" charset="-122"/>
              <a:ea typeface="黑体" panose="02010609060101010101" pitchFamily="49" charset="-122"/>
            </a:endParaRPr>
          </a:p>
        </p:txBody>
      </p:sp>
      <p:sp>
        <p:nvSpPr>
          <p:cNvPr id="14341" name="Text Box 40">
            <a:extLst>
              <a:ext uri="{FF2B5EF4-FFF2-40B4-BE49-F238E27FC236}">
                <a16:creationId xmlns:a16="http://schemas.microsoft.com/office/drawing/2014/main" id="{797D9DD5-6AF5-4323-8990-7CC66C75F8B1}"/>
              </a:ext>
            </a:extLst>
          </p:cNvPr>
          <p:cNvSpPr txBox="1">
            <a:spLocks noChangeArrowheads="1"/>
          </p:cNvSpPr>
          <p:nvPr/>
        </p:nvSpPr>
        <p:spPr bwMode="auto">
          <a:xfrm>
            <a:off x="6773863" y="1712913"/>
            <a:ext cx="79375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颈部</a:t>
            </a:r>
            <a:endParaRPr lang="en-US" altLang="zh-TW">
              <a:latin typeface="黑体" panose="02010609060101010101" pitchFamily="49" charset="-122"/>
              <a:ea typeface="黑体" panose="02010609060101010101" pitchFamily="49" charset="-122"/>
            </a:endParaRPr>
          </a:p>
        </p:txBody>
      </p:sp>
      <p:sp>
        <p:nvSpPr>
          <p:cNvPr id="14342" name="Text Box 41">
            <a:extLst>
              <a:ext uri="{FF2B5EF4-FFF2-40B4-BE49-F238E27FC236}">
                <a16:creationId xmlns:a16="http://schemas.microsoft.com/office/drawing/2014/main" id="{A8BF38CF-4C27-422F-BA81-9A0B648D0AB1}"/>
              </a:ext>
            </a:extLst>
          </p:cNvPr>
          <p:cNvSpPr txBox="1">
            <a:spLocks noChangeArrowheads="1"/>
          </p:cNvSpPr>
          <p:nvPr/>
        </p:nvSpPr>
        <p:spPr bwMode="auto">
          <a:xfrm>
            <a:off x="5753101" y="2308225"/>
            <a:ext cx="125571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中段</a:t>
            </a:r>
            <a:endParaRPr lang="en-US" altLang="zh-TW">
              <a:latin typeface="黑体" panose="02010609060101010101" pitchFamily="49" charset="-122"/>
              <a:ea typeface="黑体" panose="02010609060101010101" pitchFamily="49" charset="-122"/>
            </a:endParaRPr>
          </a:p>
        </p:txBody>
      </p:sp>
      <p:sp>
        <p:nvSpPr>
          <p:cNvPr id="14343" name="Text Box 42">
            <a:extLst>
              <a:ext uri="{FF2B5EF4-FFF2-40B4-BE49-F238E27FC236}">
                <a16:creationId xmlns:a16="http://schemas.microsoft.com/office/drawing/2014/main" id="{24ECEA32-CC7F-4CDB-A131-AAB3C04AC919}"/>
              </a:ext>
            </a:extLst>
          </p:cNvPr>
          <p:cNvSpPr txBox="1">
            <a:spLocks noChangeArrowheads="1"/>
          </p:cNvSpPr>
          <p:nvPr/>
        </p:nvSpPr>
        <p:spPr bwMode="auto">
          <a:xfrm>
            <a:off x="7240588" y="2312988"/>
            <a:ext cx="6969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头部</a:t>
            </a:r>
            <a:endParaRPr lang="en-US" altLang="zh-TW">
              <a:latin typeface="黑体" panose="02010609060101010101" pitchFamily="49" charset="-122"/>
              <a:ea typeface="黑体" panose="02010609060101010101" pitchFamily="49" charset="-122"/>
            </a:endParaRPr>
          </a:p>
        </p:txBody>
      </p:sp>
      <p:sp>
        <p:nvSpPr>
          <p:cNvPr id="14344" name="Text Box 43">
            <a:extLst>
              <a:ext uri="{FF2B5EF4-FFF2-40B4-BE49-F238E27FC236}">
                <a16:creationId xmlns:a16="http://schemas.microsoft.com/office/drawing/2014/main" id="{680506E9-9588-47EB-AEA5-75F3F8CB3798}"/>
              </a:ext>
            </a:extLst>
          </p:cNvPr>
          <p:cNvSpPr txBox="1">
            <a:spLocks noChangeArrowheads="1"/>
          </p:cNvSpPr>
          <p:nvPr/>
        </p:nvSpPr>
        <p:spPr bwMode="auto">
          <a:xfrm>
            <a:off x="6527800" y="4418013"/>
            <a:ext cx="19431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线粒体</a:t>
            </a:r>
            <a:endParaRPr lang="en-US" altLang="zh-TW">
              <a:latin typeface="黑体" panose="02010609060101010101" pitchFamily="49" charset="-122"/>
              <a:ea typeface="黑体" panose="02010609060101010101" pitchFamily="49" charset="-122"/>
            </a:endParaRPr>
          </a:p>
        </p:txBody>
      </p:sp>
      <p:sp>
        <p:nvSpPr>
          <p:cNvPr id="14345" name="Text Box 44">
            <a:extLst>
              <a:ext uri="{FF2B5EF4-FFF2-40B4-BE49-F238E27FC236}">
                <a16:creationId xmlns:a16="http://schemas.microsoft.com/office/drawing/2014/main" id="{2637188E-6A16-430C-A132-E0077E0EDC82}"/>
              </a:ext>
            </a:extLst>
          </p:cNvPr>
          <p:cNvSpPr txBox="1">
            <a:spLocks noChangeArrowheads="1"/>
          </p:cNvSpPr>
          <p:nvPr/>
        </p:nvSpPr>
        <p:spPr bwMode="auto">
          <a:xfrm>
            <a:off x="7294564" y="3943350"/>
            <a:ext cx="11906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细胞核</a:t>
            </a:r>
            <a:endParaRPr lang="en-US" altLang="zh-TW">
              <a:latin typeface="黑体" panose="02010609060101010101" pitchFamily="49" charset="-122"/>
              <a:ea typeface="黑体" panose="02010609060101010101" pitchFamily="49" charset="-122"/>
            </a:endParaRPr>
          </a:p>
        </p:txBody>
      </p:sp>
      <p:sp>
        <p:nvSpPr>
          <p:cNvPr id="14346" name="Text Box 45">
            <a:extLst>
              <a:ext uri="{FF2B5EF4-FFF2-40B4-BE49-F238E27FC236}">
                <a16:creationId xmlns:a16="http://schemas.microsoft.com/office/drawing/2014/main" id="{5E3E9388-2321-448B-A7BA-5F7B665F2882}"/>
              </a:ext>
            </a:extLst>
          </p:cNvPr>
          <p:cNvSpPr txBox="1">
            <a:spLocks noChangeArrowheads="1"/>
          </p:cNvSpPr>
          <p:nvPr/>
        </p:nvSpPr>
        <p:spPr bwMode="auto">
          <a:xfrm>
            <a:off x="8023225" y="3543300"/>
            <a:ext cx="14239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nSpc>
                <a:spcPct val="90000"/>
              </a:lnSpc>
            </a:pPr>
            <a:r>
              <a:rPr lang="zh-CN" altLang="en-US">
                <a:latin typeface="黑体" panose="02010609060101010101" pitchFamily="49" charset="-122"/>
                <a:ea typeface="黑体" panose="02010609060101010101" pitchFamily="49" charset="-122"/>
              </a:rPr>
              <a:t>顶体</a:t>
            </a:r>
            <a:endParaRPr lang="en-US" altLang="zh-TW">
              <a:latin typeface="黑体" panose="02010609060101010101" pitchFamily="49" charset="-122"/>
              <a:ea typeface="黑体" panose="02010609060101010101" pitchFamily="49" charset="-122"/>
            </a:endParaRPr>
          </a:p>
        </p:txBody>
      </p:sp>
      <p:sp>
        <p:nvSpPr>
          <p:cNvPr id="14347" name="AutoShape 53">
            <a:extLst>
              <a:ext uri="{FF2B5EF4-FFF2-40B4-BE49-F238E27FC236}">
                <a16:creationId xmlns:a16="http://schemas.microsoft.com/office/drawing/2014/main" id="{60E16EFC-6063-441D-A054-926D47A761E6}"/>
              </a:ext>
            </a:extLst>
          </p:cNvPr>
          <p:cNvSpPr>
            <a:spLocks/>
          </p:cNvSpPr>
          <p:nvPr/>
        </p:nvSpPr>
        <p:spPr bwMode="auto">
          <a:xfrm rot="16200000">
            <a:off x="6555582" y="2291557"/>
            <a:ext cx="196850" cy="874713"/>
          </a:xfrm>
          <a:prstGeom prst="rightBrace">
            <a:avLst>
              <a:gd name="adj1" fmla="val 37030"/>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TW" altLang="zh-TW">
              <a:latin typeface="Times" panose="02020603050405020304" pitchFamily="18" charset="0"/>
              <a:ea typeface="ヒラギノ角ゴ Pro W3" charset="-128"/>
            </a:endParaRPr>
          </a:p>
        </p:txBody>
      </p:sp>
      <p:sp>
        <p:nvSpPr>
          <p:cNvPr id="14348" name="AutoShape 54">
            <a:extLst>
              <a:ext uri="{FF2B5EF4-FFF2-40B4-BE49-F238E27FC236}">
                <a16:creationId xmlns:a16="http://schemas.microsoft.com/office/drawing/2014/main" id="{E76391C5-5F44-4ABF-857E-BB9D1D5425D3}"/>
              </a:ext>
            </a:extLst>
          </p:cNvPr>
          <p:cNvSpPr>
            <a:spLocks/>
          </p:cNvSpPr>
          <p:nvPr/>
        </p:nvSpPr>
        <p:spPr bwMode="auto">
          <a:xfrm rot="16200000">
            <a:off x="7485064" y="2335214"/>
            <a:ext cx="211137" cy="814387"/>
          </a:xfrm>
          <a:prstGeom prst="rightBrace">
            <a:avLst>
              <a:gd name="adj1" fmla="val 32143"/>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TW" altLang="zh-TW">
              <a:latin typeface="Times" panose="02020603050405020304" pitchFamily="18" charset="0"/>
              <a:ea typeface="ヒラギノ角ゴ Pro W3" charset="-128"/>
            </a:endParaRPr>
          </a:p>
        </p:txBody>
      </p:sp>
      <p:sp>
        <p:nvSpPr>
          <p:cNvPr id="14349" name="Line 55">
            <a:extLst>
              <a:ext uri="{FF2B5EF4-FFF2-40B4-BE49-F238E27FC236}">
                <a16:creationId xmlns:a16="http://schemas.microsoft.com/office/drawing/2014/main" id="{8ADADFB8-BBAF-4400-B6AF-99FBFFCD4683}"/>
              </a:ext>
            </a:extLst>
          </p:cNvPr>
          <p:cNvSpPr>
            <a:spLocks noChangeShapeType="1"/>
          </p:cNvSpPr>
          <p:nvPr/>
        </p:nvSpPr>
        <p:spPr bwMode="auto">
          <a:xfrm>
            <a:off x="4619626" y="2963863"/>
            <a:ext cx="4095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0" name="Line 56">
            <a:extLst>
              <a:ext uri="{FF2B5EF4-FFF2-40B4-BE49-F238E27FC236}">
                <a16:creationId xmlns:a16="http://schemas.microsoft.com/office/drawing/2014/main" id="{9A46390D-2077-4DA9-A887-F4148301BEF0}"/>
              </a:ext>
            </a:extLst>
          </p:cNvPr>
          <p:cNvSpPr>
            <a:spLocks noChangeShapeType="1"/>
          </p:cNvSpPr>
          <p:nvPr/>
        </p:nvSpPr>
        <p:spPr bwMode="auto">
          <a:xfrm>
            <a:off x="5200651" y="2487614"/>
            <a:ext cx="225425" cy="3571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1" name="Line 57">
            <a:extLst>
              <a:ext uri="{FF2B5EF4-FFF2-40B4-BE49-F238E27FC236}">
                <a16:creationId xmlns:a16="http://schemas.microsoft.com/office/drawing/2014/main" id="{C2BE9184-D788-489B-BF49-04C26AFFE145}"/>
              </a:ext>
            </a:extLst>
          </p:cNvPr>
          <p:cNvSpPr>
            <a:spLocks noChangeShapeType="1"/>
          </p:cNvSpPr>
          <p:nvPr/>
        </p:nvSpPr>
        <p:spPr bwMode="auto">
          <a:xfrm>
            <a:off x="7132638" y="2024063"/>
            <a:ext cx="0" cy="10985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2" name="Line 58">
            <a:extLst>
              <a:ext uri="{FF2B5EF4-FFF2-40B4-BE49-F238E27FC236}">
                <a16:creationId xmlns:a16="http://schemas.microsoft.com/office/drawing/2014/main" id="{0B1C2080-D4E8-43AD-BD3F-9D5CDC901A70}"/>
              </a:ext>
            </a:extLst>
          </p:cNvPr>
          <p:cNvSpPr>
            <a:spLocks noChangeShapeType="1"/>
          </p:cNvSpPr>
          <p:nvPr/>
        </p:nvSpPr>
        <p:spPr bwMode="auto">
          <a:xfrm>
            <a:off x="6656389" y="3386139"/>
            <a:ext cx="344487" cy="10064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3" name="Line 59">
            <a:extLst>
              <a:ext uri="{FF2B5EF4-FFF2-40B4-BE49-F238E27FC236}">
                <a16:creationId xmlns:a16="http://schemas.microsoft.com/office/drawing/2014/main" id="{4786BA8E-E217-4F57-881D-369D9B29B3DE}"/>
              </a:ext>
            </a:extLst>
          </p:cNvPr>
          <p:cNvSpPr>
            <a:spLocks noChangeShapeType="1"/>
          </p:cNvSpPr>
          <p:nvPr/>
        </p:nvSpPr>
        <p:spPr bwMode="auto">
          <a:xfrm>
            <a:off x="6946901" y="3386139"/>
            <a:ext cx="53975" cy="10064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4" name="Line 60">
            <a:extLst>
              <a:ext uri="{FF2B5EF4-FFF2-40B4-BE49-F238E27FC236}">
                <a16:creationId xmlns:a16="http://schemas.microsoft.com/office/drawing/2014/main" id="{253BEC57-06D6-426C-A884-0A4F68E3C40F}"/>
              </a:ext>
            </a:extLst>
          </p:cNvPr>
          <p:cNvSpPr>
            <a:spLocks noChangeShapeType="1"/>
          </p:cNvSpPr>
          <p:nvPr/>
        </p:nvSpPr>
        <p:spPr bwMode="auto">
          <a:xfrm>
            <a:off x="7608888" y="3333751"/>
            <a:ext cx="0" cy="6080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5" name="Line 61">
            <a:extLst>
              <a:ext uri="{FF2B5EF4-FFF2-40B4-BE49-F238E27FC236}">
                <a16:creationId xmlns:a16="http://schemas.microsoft.com/office/drawing/2014/main" id="{94AE2010-789F-400C-9719-B29DA5C49778}"/>
              </a:ext>
            </a:extLst>
          </p:cNvPr>
          <p:cNvSpPr>
            <a:spLocks noChangeShapeType="1"/>
          </p:cNvSpPr>
          <p:nvPr/>
        </p:nvSpPr>
        <p:spPr bwMode="auto">
          <a:xfrm>
            <a:off x="7859713" y="3294064"/>
            <a:ext cx="146050" cy="3571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356" name="标题 1">
            <a:extLst>
              <a:ext uri="{FF2B5EF4-FFF2-40B4-BE49-F238E27FC236}">
                <a16:creationId xmlns:a16="http://schemas.microsoft.com/office/drawing/2014/main" id="{83A1CDCD-C579-46C0-A5CE-CBDED4D583D3}"/>
              </a:ext>
            </a:extLst>
          </p:cNvPr>
          <p:cNvSpPr>
            <a:spLocks noGrp="1" noChangeArrowheads="1"/>
          </p:cNvSpPr>
          <p:nvPr>
            <p:ph type="title"/>
          </p:nvPr>
        </p:nvSpPr>
        <p:spPr>
          <a:xfrm>
            <a:off x="1828800" y="334964"/>
            <a:ext cx="8534400" cy="503237"/>
          </a:xfrm>
        </p:spPr>
        <p:txBody>
          <a:bodyPr/>
          <a:lstStyle/>
          <a:p>
            <a:pPr algn="ctr"/>
            <a:r>
              <a:rPr lang="zh-CN" altLang="en-US"/>
              <a:t>精子结构</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6DC4EBE-0D16-4D24-BFD6-54026BAC0036}"/>
              </a:ext>
            </a:extLst>
          </p:cNvPr>
          <p:cNvSpPr>
            <a:spLocks noChangeArrowheads="1"/>
          </p:cNvSpPr>
          <p:nvPr/>
        </p:nvSpPr>
        <p:spPr bwMode="auto">
          <a:xfrm>
            <a:off x="1509251" y="1040802"/>
            <a:ext cx="5688013" cy="63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lnSpc>
                <a:spcPct val="120000"/>
              </a:lnSpc>
              <a:spcBef>
                <a:spcPct val="0"/>
              </a:spcBef>
              <a:buFont typeface="Wingdings" panose="05000000000000000000" pitchFamily="2" charset="2"/>
              <a:buChar char="Ø"/>
            </a:pPr>
            <a:r>
              <a:rPr kumimoji="0" lang="zh-CN" altLang="en-US" b="1" dirty="0">
                <a:latin typeface="微软雅黑" panose="020B0503020204020204" pitchFamily="34" charset="-122"/>
                <a:ea typeface="微软雅黑" panose="020B0503020204020204" pitchFamily="34" charset="-122"/>
              </a:rPr>
              <a:t>不同动物胚胎移植时间不同</a:t>
            </a:r>
          </a:p>
        </p:txBody>
      </p:sp>
      <p:pic>
        <p:nvPicPr>
          <p:cNvPr id="56323" name="Picture 3" descr="11c9143c5a9g215">
            <a:extLst>
              <a:ext uri="{FF2B5EF4-FFF2-40B4-BE49-F238E27FC236}">
                <a16:creationId xmlns:a16="http://schemas.microsoft.com/office/drawing/2014/main" id="{DA8DFB1A-3B61-412B-B5A7-4DC972D6A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200" y="2041923"/>
            <a:ext cx="3547814" cy="3863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5">
            <a:extLst>
              <a:ext uri="{FF2B5EF4-FFF2-40B4-BE49-F238E27FC236}">
                <a16:creationId xmlns:a16="http://schemas.microsoft.com/office/drawing/2014/main" id="{3F6935D9-B715-480C-84D9-640DF3F8B234}"/>
              </a:ext>
            </a:extLst>
          </p:cNvPr>
          <p:cNvSpPr>
            <a:spLocks noChangeArrowheads="1"/>
          </p:cNvSpPr>
          <p:nvPr/>
        </p:nvSpPr>
        <p:spPr bwMode="auto">
          <a:xfrm>
            <a:off x="1864800" y="2132429"/>
            <a:ext cx="4175999" cy="3773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3"/>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marL="457200" indent="-457200" eaLnBrk="1" hangingPunct="1">
              <a:spcBef>
                <a:spcPct val="40000"/>
              </a:spcBef>
              <a:buFont typeface="Arial" panose="020B0604020202020204" pitchFamily="34" charset="0"/>
              <a:buChar char="•"/>
            </a:pPr>
            <a:r>
              <a:rPr kumimoji="0" lang="zh-CN" altLang="en-US" b="1" dirty="0">
                <a:solidFill>
                  <a:srgbClr val="000099"/>
                </a:solidFill>
                <a:latin typeface="微软雅黑" panose="020B0503020204020204" pitchFamily="34" charset="-122"/>
                <a:ea typeface="微软雅黑" panose="020B0503020204020204" pitchFamily="34" charset="-122"/>
              </a:rPr>
              <a:t>牛、羊：</a:t>
            </a:r>
          </a:p>
          <a:p>
            <a:pPr lvl="1">
              <a:spcBef>
                <a:spcPct val="40000"/>
              </a:spcBef>
              <a:buNone/>
            </a:pPr>
            <a:r>
              <a:rPr kumimoji="0" lang="zh-CN" altLang="en-US" b="1" dirty="0">
                <a:solidFill>
                  <a:srgbClr val="FF0000"/>
                </a:solidFill>
                <a:latin typeface="微软雅黑" panose="020B0503020204020204" pitchFamily="34" charset="-122"/>
                <a:ea typeface="微软雅黑" panose="020B0503020204020204" pitchFamily="34" charset="-122"/>
              </a:rPr>
              <a:t>桑椹胚或囊胚阶段</a:t>
            </a:r>
            <a:endParaRPr kumimoji="0" lang="zh-CN" altLang="en-US" b="1" dirty="0">
              <a:solidFill>
                <a:srgbClr val="3333FF"/>
              </a:solidFill>
              <a:latin typeface="微软雅黑" panose="020B0503020204020204" pitchFamily="34" charset="-122"/>
              <a:ea typeface="微软雅黑" panose="020B0503020204020204" pitchFamily="34" charset="-122"/>
            </a:endParaRPr>
          </a:p>
          <a:p>
            <a:pPr marL="457200" indent="-457200" eaLnBrk="1" hangingPunct="1">
              <a:spcBef>
                <a:spcPct val="40000"/>
              </a:spcBef>
              <a:buFont typeface="Arial" panose="020B0604020202020204" pitchFamily="34" charset="0"/>
              <a:buChar char="•"/>
            </a:pPr>
            <a:r>
              <a:rPr kumimoji="0" lang="zh-CN" altLang="en-US" b="1" dirty="0">
                <a:solidFill>
                  <a:srgbClr val="000099"/>
                </a:solidFill>
                <a:latin typeface="微软雅黑" panose="020B0503020204020204" pitchFamily="34" charset="-122"/>
                <a:ea typeface="微软雅黑" panose="020B0503020204020204" pitchFamily="34" charset="-122"/>
              </a:rPr>
              <a:t>小鼠、家兔：</a:t>
            </a:r>
          </a:p>
          <a:p>
            <a:pPr lvl="1">
              <a:spcBef>
                <a:spcPct val="40000"/>
              </a:spcBef>
              <a:buNone/>
            </a:pPr>
            <a:r>
              <a:rPr kumimoji="0" lang="zh-CN" altLang="en-US" b="1" dirty="0">
                <a:solidFill>
                  <a:srgbClr val="FF0000"/>
                </a:solidFill>
                <a:latin typeface="微软雅黑" panose="020B0503020204020204" pitchFamily="34" charset="-122"/>
                <a:ea typeface="微软雅黑" panose="020B0503020204020204" pitchFamily="34" charset="-122"/>
              </a:rPr>
              <a:t>桑椹胚阶段</a:t>
            </a:r>
            <a:endParaRPr kumimoji="0" lang="zh-CN" altLang="en-US" b="1" dirty="0">
              <a:solidFill>
                <a:srgbClr val="3333FF"/>
              </a:solidFill>
              <a:latin typeface="微软雅黑" panose="020B0503020204020204" pitchFamily="34" charset="-122"/>
              <a:ea typeface="微软雅黑" panose="020B0503020204020204" pitchFamily="34" charset="-122"/>
            </a:endParaRPr>
          </a:p>
          <a:p>
            <a:pPr marL="457200" indent="-457200" eaLnBrk="1" hangingPunct="1">
              <a:spcBef>
                <a:spcPct val="40000"/>
              </a:spcBef>
              <a:buFont typeface="Arial" panose="020B0604020202020204" pitchFamily="34" charset="0"/>
              <a:buChar char="•"/>
            </a:pPr>
            <a:r>
              <a:rPr kumimoji="0" lang="zh-CN" altLang="en-US" b="1" dirty="0">
                <a:solidFill>
                  <a:srgbClr val="000099"/>
                </a:solidFill>
                <a:latin typeface="微软雅黑" panose="020B0503020204020204" pitchFamily="34" charset="-122"/>
                <a:ea typeface="微软雅黑" panose="020B0503020204020204" pitchFamily="34" charset="-122"/>
              </a:rPr>
              <a:t>试管婴儿：</a:t>
            </a:r>
          </a:p>
          <a:p>
            <a:pPr lvl="1">
              <a:spcBef>
                <a:spcPct val="40000"/>
              </a:spcBef>
              <a:buNone/>
            </a:pPr>
            <a:r>
              <a:rPr kumimoji="0" lang="en-US" altLang="zh-CN" b="1" dirty="0">
                <a:solidFill>
                  <a:srgbClr val="FF0000"/>
                </a:solidFill>
                <a:latin typeface="微软雅黑" panose="020B0503020204020204" pitchFamily="34" charset="-122"/>
                <a:ea typeface="微软雅黑" panose="020B0503020204020204" pitchFamily="34" charset="-122"/>
              </a:rPr>
              <a:t>8</a:t>
            </a:r>
            <a:r>
              <a:rPr kumimoji="0" lang="zh-CN" altLang="en-US" b="1" dirty="0">
                <a:solidFill>
                  <a:srgbClr val="FF0000"/>
                </a:solidFill>
                <a:latin typeface="微软雅黑" panose="020B0503020204020204" pitchFamily="34" charset="-122"/>
                <a:ea typeface="微软雅黑" panose="020B0503020204020204" pitchFamily="34" charset="-122"/>
              </a:rPr>
              <a:t>个或</a:t>
            </a:r>
            <a:r>
              <a:rPr kumimoji="0" lang="en-US" altLang="zh-CN" b="1" dirty="0">
                <a:solidFill>
                  <a:srgbClr val="FF0000"/>
                </a:solidFill>
                <a:latin typeface="微软雅黑" panose="020B0503020204020204" pitchFamily="34" charset="-122"/>
                <a:ea typeface="微软雅黑" panose="020B0503020204020204" pitchFamily="34" charset="-122"/>
              </a:rPr>
              <a:t>16</a:t>
            </a:r>
            <a:r>
              <a:rPr kumimoji="0" lang="zh-CN" altLang="en-US" b="1" dirty="0">
                <a:solidFill>
                  <a:srgbClr val="FF0000"/>
                </a:solidFill>
                <a:latin typeface="微软雅黑" panose="020B0503020204020204" pitchFamily="34" charset="-122"/>
                <a:ea typeface="微软雅黑" panose="020B0503020204020204" pitchFamily="34" charset="-122"/>
              </a:rPr>
              <a:t>个细胞阶段</a:t>
            </a:r>
          </a:p>
        </p:txBody>
      </p:sp>
      <p:sp>
        <p:nvSpPr>
          <p:cNvPr id="6" name="Rectangle 6">
            <a:extLst>
              <a:ext uri="{FF2B5EF4-FFF2-40B4-BE49-F238E27FC236}">
                <a16:creationId xmlns:a16="http://schemas.microsoft.com/office/drawing/2014/main" id="{78BBAAC7-89F2-4C65-8181-1C3370BBC2DD}"/>
              </a:ext>
            </a:extLst>
          </p:cNvPr>
          <p:cNvSpPr>
            <a:spLocks noChangeArrowheads="1"/>
          </p:cNvSpPr>
          <p:nvPr/>
        </p:nvSpPr>
        <p:spPr bwMode="auto">
          <a:xfrm>
            <a:off x="1150258" y="234950"/>
            <a:ext cx="3457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spcBef>
                <a:spcPct val="0"/>
              </a:spcBef>
            </a:pPr>
            <a:r>
              <a:rPr kumimoji="1" lang="zh-CN" altLang="en-US" sz="4000" b="1" dirty="0">
                <a:latin typeface="微软雅黑" panose="020B0503020204020204" pitchFamily="34" charset="-122"/>
                <a:ea typeface="微软雅黑" panose="020B0503020204020204" pitchFamily="34" charset="-122"/>
              </a:rPr>
              <a:t>三、胚胎移植</a:t>
            </a:r>
          </a:p>
        </p:txBody>
      </p:sp>
    </p:spTree>
    <p:extLst>
      <p:ext uri="{BB962C8B-B14F-4D97-AF65-F5344CB8AC3E}">
        <p14:creationId xmlns:p14="http://schemas.microsoft.com/office/powerpoint/2010/main" val="25684931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descr="73">
            <a:extLst>
              <a:ext uri="{FF2B5EF4-FFF2-40B4-BE49-F238E27FC236}">
                <a16:creationId xmlns:a16="http://schemas.microsoft.com/office/drawing/2014/main" id="{40E82115-F86B-4A0F-9D57-7E71D38FDDB9}"/>
              </a:ext>
            </a:extLst>
          </p:cNvPr>
          <p:cNvPicPr>
            <a:picLocks noChangeAspect="1" noChangeArrowheads="1"/>
          </p:cNvPicPr>
          <p:nvPr/>
        </p:nvPicPr>
        <p:blipFill>
          <a:blip r:embed="rId3">
            <a:lum bright="-12000" contrast="24000"/>
            <a:extLst>
              <a:ext uri="{28A0092B-C50C-407E-A947-70E740481C1C}">
                <a14:useLocalDpi xmlns:a14="http://schemas.microsoft.com/office/drawing/2010/main" val="0"/>
              </a:ext>
            </a:extLst>
          </a:blip>
          <a:srcRect/>
          <a:stretch>
            <a:fillRect/>
          </a:stretch>
        </p:blipFill>
        <p:spPr bwMode="auto">
          <a:xfrm>
            <a:off x="545566" y="231717"/>
            <a:ext cx="11208976" cy="639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CABFB50-A6FE-4114-A669-D9326E2340B4}"/>
              </a:ext>
            </a:extLst>
          </p:cNvPr>
          <p:cNvSpPr txBox="1"/>
          <p:nvPr/>
        </p:nvSpPr>
        <p:spPr>
          <a:xfrm>
            <a:off x="709493" y="3428999"/>
            <a:ext cx="954088" cy="400050"/>
          </a:xfrm>
          <a:prstGeom prst="rect">
            <a:avLst/>
          </a:prstGeom>
          <a:solidFill>
            <a:schemeClr val="tx1">
              <a:lumMod val="95000"/>
              <a:lumOff val="5000"/>
            </a:schemeClr>
          </a:solidFill>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defRPr/>
            </a:pPr>
            <a:r>
              <a:rPr lang="zh-CN" altLang="en-US" sz="2000" dirty="0">
                <a:solidFill>
                  <a:schemeClr val="bg1"/>
                </a:solidFill>
                <a:latin typeface="黑体" panose="02010609060101010101" pitchFamily="49" charset="-122"/>
                <a:ea typeface="黑体" panose="02010609060101010101" pitchFamily="49" charset="-122"/>
              </a:rPr>
              <a:t>冷冻液</a:t>
            </a:r>
          </a:p>
        </p:txBody>
      </p:sp>
    </p:spTree>
    <p:extLst>
      <p:ext uri="{BB962C8B-B14F-4D97-AF65-F5344CB8AC3E}">
        <p14:creationId xmlns:p14="http://schemas.microsoft.com/office/powerpoint/2010/main" val="33212350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内容占位符 2">
            <a:extLst>
              <a:ext uri="{FF2B5EF4-FFF2-40B4-BE49-F238E27FC236}">
                <a16:creationId xmlns:a16="http://schemas.microsoft.com/office/drawing/2014/main" id="{A7714E33-162A-4E0D-9074-D1398CD66481}"/>
              </a:ext>
            </a:extLst>
          </p:cNvPr>
          <p:cNvSpPr>
            <a:spLocks noGrp="1" noChangeArrowheads="1"/>
          </p:cNvSpPr>
          <p:nvPr>
            <p:ph idx="4294967295"/>
          </p:nvPr>
        </p:nvSpPr>
        <p:spPr>
          <a:xfrm>
            <a:off x="5212724" y="1095549"/>
            <a:ext cx="6180137" cy="4921250"/>
          </a:xfrm>
        </p:spPr>
        <p:txBody>
          <a:bodyPr/>
          <a:lstStyle/>
          <a:p>
            <a:pPr>
              <a:lnSpc>
                <a:spcPct val="150000"/>
              </a:lnSpc>
            </a:pPr>
            <a:r>
              <a:rPr lang="zh-CN" altLang="en-US" sz="2800" dirty="0">
                <a:latin typeface="微软雅黑" panose="020B0503020204020204" pitchFamily="34" charset="-122"/>
              </a:rPr>
              <a:t>玻璃化超快速冷冻技术</a:t>
            </a:r>
            <a:endParaRPr lang="en-US" altLang="zh-CN" sz="2800" dirty="0">
              <a:latin typeface="微软雅黑" panose="020B0503020204020204" pitchFamily="34" charset="-122"/>
            </a:endParaRPr>
          </a:p>
          <a:p>
            <a:pPr>
              <a:lnSpc>
                <a:spcPct val="150000"/>
              </a:lnSpc>
              <a:buFontTx/>
              <a:buNone/>
            </a:pPr>
            <a:r>
              <a:rPr lang="zh-CN" altLang="en-US" sz="2800" dirty="0">
                <a:latin typeface="微软雅黑" panose="020B0503020204020204" pitchFamily="34" charset="-122"/>
              </a:rPr>
              <a:t>“玻璃化”，是一种介于液态与固态之间的状态，一般的降温是液态变为固态，但对胚胎而言，变为固态就会造成很大的伤害，所以要用玻璃化冷冻液使胚胎处于“玻璃态”</a:t>
            </a:r>
          </a:p>
        </p:txBody>
      </p:sp>
      <p:pic>
        <p:nvPicPr>
          <p:cNvPr id="1026" name="Picture 2">
            <a:extLst>
              <a:ext uri="{FF2B5EF4-FFF2-40B4-BE49-F238E27FC236}">
                <a16:creationId xmlns:a16="http://schemas.microsoft.com/office/drawing/2014/main" id="{9160EE5E-EA9F-494F-B986-7919DE3E9F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797" y="1607884"/>
            <a:ext cx="3311177" cy="3311177"/>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a:extLst>
              <a:ext uri="{FF2B5EF4-FFF2-40B4-BE49-F238E27FC236}">
                <a16:creationId xmlns:a16="http://schemas.microsoft.com/office/drawing/2014/main" id="{CBBBCC36-4065-4D2D-8128-6565CEF8ED7A}"/>
              </a:ext>
            </a:extLst>
          </p:cNvPr>
          <p:cNvSpPr txBox="1"/>
          <p:nvPr/>
        </p:nvSpPr>
        <p:spPr>
          <a:xfrm>
            <a:off x="1348638" y="5071462"/>
            <a:ext cx="3503919" cy="707886"/>
          </a:xfrm>
          <a:prstGeom prst="rect">
            <a:avLst/>
          </a:prstGeom>
          <a:noFill/>
        </p:spPr>
        <p:txBody>
          <a:bodyPr wrap="square" rtlCol="0">
            <a:spAutoFit/>
          </a:bodyPr>
          <a:lstStyle/>
          <a:p>
            <a:pPr algn="ct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玻璃化冷冻液</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胚胎→冻存管，放入液氮（</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-196</a:t>
            </a:r>
            <a:r>
              <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rPr>
              <a:t>℃）</a:t>
            </a:r>
          </a:p>
        </p:txBody>
      </p:sp>
    </p:spTree>
    <p:extLst>
      <p:ext uri="{BB962C8B-B14F-4D97-AF65-F5344CB8AC3E}">
        <p14:creationId xmlns:p14="http://schemas.microsoft.com/office/powerpoint/2010/main" val="216703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B1BE509-2176-468A-85F1-EB61F2DEF9E9}"/>
              </a:ext>
            </a:extLst>
          </p:cNvPr>
          <p:cNvSpPr>
            <a:spLocks noGrp="1" noChangeArrowheads="1"/>
          </p:cNvSpPr>
          <p:nvPr>
            <p:ph type="title"/>
          </p:nvPr>
        </p:nvSpPr>
        <p:spPr>
          <a:xfrm>
            <a:off x="1309688" y="441068"/>
            <a:ext cx="9448800" cy="487362"/>
          </a:xfrm>
        </p:spPr>
        <p:txBody>
          <a:bodyPr/>
          <a:lstStyle/>
          <a:p>
            <a:pPr eaLnBrk="1" hangingPunct="1"/>
            <a:r>
              <a:rPr lang="zh-CN" altLang="en-US" dirty="0"/>
              <a:t>胚胎工程的应用及前景</a:t>
            </a:r>
          </a:p>
        </p:txBody>
      </p:sp>
      <p:sp>
        <p:nvSpPr>
          <p:cNvPr id="343043" name="Rectangle 3">
            <a:extLst>
              <a:ext uri="{FF2B5EF4-FFF2-40B4-BE49-F238E27FC236}">
                <a16:creationId xmlns:a16="http://schemas.microsoft.com/office/drawing/2014/main" id="{B3D8A120-EDDE-49C5-B07F-C6144DB8D1E3}"/>
              </a:ext>
            </a:extLst>
          </p:cNvPr>
          <p:cNvSpPr>
            <a:spLocks noGrp="1" noChangeArrowheads="1"/>
          </p:cNvSpPr>
          <p:nvPr>
            <p:ph type="body" idx="1"/>
          </p:nvPr>
        </p:nvSpPr>
        <p:spPr>
          <a:xfrm>
            <a:off x="1563501" y="1125538"/>
            <a:ext cx="7772400" cy="4114800"/>
          </a:xfrm>
        </p:spPr>
        <p:txBody>
          <a:bodyPr/>
          <a:lstStyle/>
          <a:p>
            <a:pPr eaLnBrk="1" hangingPunct="1">
              <a:lnSpc>
                <a:spcPct val="200000"/>
              </a:lnSpc>
              <a:spcBef>
                <a:spcPct val="50000"/>
              </a:spcBef>
            </a:pPr>
            <a:r>
              <a:rPr kumimoji="0" lang="zh-CN" altLang="en-US" b="1" dirty="0"/>
              <a:t>胚胎移植</a:t>
            </a:r>
          </a:p>
          <a:p>
            <a:pPr eaLnBrk="1" hangingPunct="1">
              <a:lnSpc>
                <a:spcPct val="200000"/>
              </a:lnSpc>
              <a:spcBef>
                <a:spcPct val="50000"/>
              </a:spcBef>
            </a:pPr>
            <a:r>
              <a:rPr kumimoji="0" lang="zh-CN" altLang="en-US" b="1" dirty="0"/>
              <a:t>胚胎分割</a:t>
            </a:r>
          </a:p>
          <a:p>
            <a:pPr eaLnBrk="1" hangingPunct="1">
              <a:lnSpc>
                <a:spcPct val="200000"/>
              </a:lnSpc>
              <a:spcBef>
                <a:spcPct val="50000"/>
              </a:spcBef>
            </a:pPr>
            <a:r>
              <a:rPr kumimoji="0" lang="zh-CN" altLang="en-US" b="1" dirty="0"/>
              <a:t>胚胎干细胞</a:t>
            </a:r>
          </a:p>
        </p:txBody>
      </p:sp>
      <p:pic>
        <p:nvPicPr>
          <p:cNvPr id="343044" name="Picture 4" descr="DSC01419">
            <a:extLst>
              <a:ext uri="{FF2B5EF4-FFF2-40B4-BE49-F238E27FC236}">
                <a16:creationId xmlns:a16="http://schemas.microsoft.com/office/drawing/2014/main" id="{9205D44F-0B50-4697-A9D4-32399E414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2420" y="806450"/>
            <a:ext cx="1868488"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3045" name="Picture 5" descr="DSC01469(1)">
            <a:extLst>
              <a:ext uri="{FF2B5EF4-FFF2-40B4-BE49-F238E27FC236}">
                <a16:creationId xmlns:a16="http://schemas.microsoft.com/office/drawing/2014/main" id="{27140F7B-5E8F-4F9F-A415-13EDB1D5D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3058" y="1598613"/>
            <a:ext cx="2406650"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3046" name="Rectangle 6">
            <a:extLst>
              <a:ext uri="{FF2B5EF4-FFF2-40B4-BE49-F238E27FC236}">
                <a16:creationId xmlns:a16="http://schemas.microsoft.com/office/drawing/2014/main" id="{3836C5E5-4E0D-4467-8EE1-1CA4191F16BE}"/>
              </a:ext>
            </a:extLst>
          </p:cNvPr>
          <p:cNvSpPr>
            <a:spLocks noChangeArrowheads="1"/>
          </p:cNvSpPr>
          <p:nvPr/>
        </p:nvSpPr>
        <p:spPr bwMode="auto">
          <a:xfrm>
            <a:off x="7423058" y="3254375"/>
            <a:ext cx="2520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1600" b="1">
                <a:latin typeface="Arial" panose="020B0604020202020204" pitchFamily="34" charset="0"/>
                <a:ea typeface="仿宋_GB2312" pitchFamily="49" charset="-122"/>
              </a:rPr>
              <a:t>非手术法移胚</a:t>
            </a:r>
          </a:p>
        </p:txBody>
      </p:sp>
      <p:sp>
        <p:nvSpPr>
          <p:cNvPr id="343047" name="Rectangle 7">
            <a:extLst>
              <a:ext uri="{FF2B5EF4-FFF2-40B4-BE49-F238E27FC236}">
                <a16:creationId xmlns:a16="http://schemas.microsoft.com/office/drawing/2014/main" id="{A2C748A1-D078-4FDF-8887-F0B2DFD6D834}"/>
              </a:ext>
            </a:extLst>
          </p:cNvPr>
          <p:cNvSpPr>
            <a:spLocks noChangeArrowheads="1"/>
          </p:cNvSpPr>
          <p:nvPr/>
        </p:nvSpPr>
        <p:spPr bwMode="auto">
          <a:xfrm>
            <a:off x="9942420" y="3133725"/>
            <a:ext cx="1944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6"/>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1600" b="1">
                <a:latin typeface="Arial" panose="020B0604020202020204" pitchFamily="34" charset="0"/>
                <a:ea typeface="仿宋_GB2312" pitchFamily="49" charset="-122"/>
              </a:rPr>
              <a:t>手术法移胚</a:t>
            </a:r>
          </a:p>
        </p:txBody>
      </p:sp>
      <p:pic>
        <p:nvPicPr>
          <p:cNvPr id="343048" name="Picture 8" descr="pic-003">
            <a:extLst>
              <a:ext uri="{FF2B5EF4-FFF2-40B4-BE49-F238E27FC236}">
                <a16:creationId xmlns:a16="http://schemas.microsoft.com/office/drawing/2014/main" id="{B9169CD0-B21B-465B-A488-88708AF142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4526" y="2139697"/>
            <a:ext cx="224472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3054" name="Picture 14" descr="04Pluripotent">
            <a:extLst>
              <a:ext uri="{FF2B5EF4-FFF2-40B4-BE49-F238E27FC236}">
                <a16:creationId xmlns:a16="http://schemas.microsoft.com/office/drawing/2014/main" id="{55A6FEB5-BC5E-448E-92CC-5EDA00C5CBB5}"/>
              </a:ext>
            </a:extLst>
          </p:cNvPr>
          <p:cNvPicPr>
            <a:picLocks noChangeAspect="1" noChangeArrowheads="1"/>
          </p:cNvPicPr>
          <p:nvPr/>
        </p:nvPicPr>
        <p:blipFill>
          <a:blip r:embed="rId8">
            <a:lum bright="6000" contrast="30000"/>
            <a:extLst>
              <a:ext uri="{28A0092B-C50C-407E-A947-70E740481C1C}">
                <a14:useLocalDpi xmlns:a14="http://schemas.microsoft.com/office/drawing/2010/main" val="0"/>
              </a:ext>
            </a:extLst>
          </a:blip>
          <a:srcRect l="1950" t="16751" r="3514" b="4915"/>
          <a:stretch>
            <a:fillRect/>
          </a:stretch>
        </p:blipFill>
        <p:spPr bwMode="auto">
          <a:xfrm>
            <a:off x="8626383" y="4245002"/>
            <a:ext cx="25558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3055" name="Picture 15" descr="人类胚胎干细胞">
            <a:extLst>
              <a:ext uri="{FF2B5EF4-FFF2-40B4-BE49-F238E27FC236}">
                <a16:creationId xmlns:a16="http://schemas.microsoft.com/office/drawing/2014/main" id="{5B0125F6-A28A-48DE-8D1E-AB5ECF6AF9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19551" y="4334583"/>
            <a:ext cx="2520950"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254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3043">
                                            <p:txEl>
                                              <p:pRg st="0" end="0"/>
                                            </p:txEl>
                                          </p:spTgt>
                                        </p:tgtEl>
                                        <p:attrNameLst>
                                          <p:attrName>style.visibility</p:attrName>
                                        </p:attrNameLst>
                                      </p:cBhvr>
                                      <p:to>
                                        <p:strVal val="visible"/>
                                      </p:to>
                                    </p:set>
                                    <p:animEffect transition="in" filter="blinds(horizontal)">
                                      <p:cBhvr>
                                        <p:cTn id="7" dur="500"/>
                                        <p:tgtEl>
                                          <p:spTgt spid="34304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43046"/>
                                        </p:tgtEl>
                                        <p:attrNameLst>
                                          <p:attrName>style.visibility</p:attrName>
                                        </p:attrNameLst>
                                      </p:cBhvr>
                                      <p:to>
                                        <p:strVal val="visible"/>
                                      </p:to>
                                    </p:set>
                                    <p:animEffect transition="in" filter="blinds(horizontal)">
                                      <p:cBhvr>
                                        <p:cTn id="10" dur="500"/>
                                        <p:tgtEl>
                                          <p:spTgt spid="343046"/>
                                        </p:tgtEl>
                                      </p:cBhvr>
                                    </p:animEffect>
                                  </p:childTnLst>
                                </p:cTn>
                              </p:par>
                              <p:par>
                                <p:cTn id="11" presetID="3" presetClass="entr" presetSubtype="10" fill="hold" nodeType="withEffect">
                                  <p:stCondLst>
                                    <p:cond delay="0"/>
                                  </p:stCondLst>
                                  <p:childTnLst>
                                    <p:set>
                                      <p:cBhvr>
                                        <p:cTn id="12" dur="1" fill="hold">
                                          <p:stCondLst>
                                            <p:cond delay="0"/>
                                          </p:stCondLst>
                                        </p:cTn>
                                        <p:tgtEl>
                                          <p:spTgt spid="343045"/>
                                        </p:tgtEl>
                                        <p:attrNameLst>
                                          <p:attrName>style.visibility</p:attrName>
                                        </p:attrNameLst>
                                      </p:cBhvr>
                                      <p:to>
                                        <p:strVal val="visible"/>
                                      </p:to>
                                    </p:set>
                                    <p:animEffect transition="in" filter="blinds(horizontal)">
                                      <p:cBhvr>
                                        <p:cTn id="13" dur="500"/>
                                        <p:tgtEl>
                                          <p:spTgt spid="343045"/>
                                        </p:tgtEl>
                                      </p:cBhvr>
                                    </p:animEffect>
                                  </p:childTnLst>
                                </p:cTn>
                              </p:par>
                              <p:par>
                                <p:cTn id="14" presetID="3" presetClass="entr" presetSubtype="10" fill="hold" nodeType="withEffect">
                                  <p:stCondLst>
                                    <p:cond delay="0"/>
                                  </p:stCondLst>
                                  <p:childTnLst>
                                    <p:set>
                                      <p:cBhvr>
                                        <p:cTn id="15" dur="1" fill="hold">
                                          <p:stCondLst>
                                            <p:cond delay="0"/>
                                          </p:stCondLst>
                                        </p:cTn>
                                        <p:tgtEl>
                                          <p:spTgt spid="343044"/>
                                        </p:tgtEl>
                                        <p:attrNameLst>
                                          <p:attrName>style.visibility</p:attrName>
                                        </p:attrNameLst>
                                      </p:cBhvr>
                                      <p:to>
                                        <p:strVal val="visible"/>
                                      </p:to>
                                    </p:set>
                                    <p:animEffect transition="in" filter="blinds(horizontal)">
                                      <p:cBhvr>
                                        <p:cTn id="16" dur="500"/>
                                        <p:tgtEl>
                                          <p:spTgt spid="34304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43047"/>
                                        </p:tgtEl>
                                        <p:attrNameLst>
                                          <p:attrName>style.visibility</p:attrName>
                                        </p:attrNameLst>
                                      </p:cBhvr>
                                      <p:to>
                                        <p:strVal val="visible"/>
                                      </p:to>
                                    </p:set>
                                    <p:animEffect transition="in" filter="blinds(horizontal)">
                                      <p:cBhvr>
                                        <p:cTn id="19" dur="500"/>
                                        <p:tgtEl>
                                          <p:spTgt spid="34304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343043">
                                            <p:txEl>
                                              <p:pRg st="1" end="1"/>
                                            </p:txEl>
                                          </p:spTgt>
                                        </p:tgtEl>
                                        <p:attrNameLst>
                                          <p:attrName>style.visibility</p:attrName>
                                        </p:attrNameLst>
                                      </p:cBhvr>
                                      <p:to>
                                        <p:strVal val="visible"/>
                                      </p:to>
                                    </p:set>
                                    <p:animEffect transition="in" filter="blinds(horizontal)">
                                      <p:cBhvr>
                                        <p:cTn id="24" dur="500"/>
                                        <p:tgtEl>
                                          <p:spTgt spid="343043">
                                            <p:txEl>
                                              <p:pRg st="1" end="1"/>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43048"/>
                                        </p:tgtEl>
                                        <p:attrNameLst>
                                          <p:attrName>style.visibility</p:attrName>
                                        </p:attrNameLst>
                                      </p:cBhvr>
                                      <p:to>
                                        <p:strVal val="visible"/>
                                      </p:to>
                                    </p:set>
                                    <p:animEffect transition="in" filter="blinds(horizontal)">
                                      <p:cBhvr>
                                        <p:cTn id="27" dur="500"/>
                                        <p:tgtEl>
                                          <p:spTgt spid="3430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43043">
                                            <p:txEl>
                                              <p:pRg st="2" end="2"/>
                                            </p:txEl>
                                          </p:spTgt>
                                        </p:tgtEl>
                                        <p:attrNameLst>
                                          <p:attrName>style.visibility</p:attrName>
                                        </p:attrNameLst>
                                      </p:cBhvr>
                                      <p:to>
                                        <p:strVal val="visible"/>
                                      </p:to>
                                    </p:set>
                                    <p:animEffect transition="in" filter="blinds(horizontal)">
                                      <p:cBhvr>
                                        <p:cTn id="32" dur="500"/>
                                        <p:tgtEl>
                                          <p:spTgt spid="343043">
                                            <p:txEl>
                                              <p:pRg st="2" end="2"/>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43055"/>
                                        </p:tgtEl>
                                        <p:attrNameLst>
                                          <p:attrName>style.visibility</p:attrName>
                                        </p:attrNameLst>
                                      </p:cBhvr>
                                      <p:to>
                                        <p:strVal val="visible"/>
                                      </p:to>
                                    </p:set>
                                    <p:animEffect transition="in" filter="blinds(horizontal)">
                                      <p:cBhvr>
                                        <p:cTn id="35" dur="500"/>
                                        <p:tgtEl>
                                          <p:spTgt spid="343055"/>
                                        </p:tgtEl>
                                      </p:cBhvr>
                                    </p:animEffect>
                                  </p:childTnLst>
                                </p:cTn>
                              </p:par>
                              <p:par>
                                <p:cTn id="36" presetID="3" presetClass="entr" presetSubtype="10" fill="hold" nodeType="withEffect">
                                  <p:stCondLst>
                                    <p:cond delay="0"/>
                                  </p:stCondLst>
                                  <p:childTnLst>
                                    <p:set>
                                      <p:cBhvr>
                                        <p:cTn id="37" dur="1" fill="hold">
                                          <p:stCondLst>
                                            <p:cond delay="0"/>
                                          </p:stCondLst>
                                        </p:cTn>
                                        <p:tgtEl>
                                          <p:spTgt spid="343054"/>
                                        </p:tgtEl>
                                        <p:attrNameLst>
                                          <p:attrName>style.visibility</p:attrName>
                                        </p:attrNameLst>
                                      </p:cBhvr>
                                      <p:to>
                                        <p:strVal val="visible"/>
                                      </p:to>
                                    </p:set>
                                    <p:animEffect transition="in" filter="blinds(horizontal)">
                                      <p:cBhvr>
                                        <p:cTn id="38" dur="500"/>
                                        <p:tgtEl>
                                          <p:spTgt spid="343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6" grpId="0"/>
      <p:bldP spid="343047"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CAE03F1-1A72-4043-B9DC-9D0C8E00E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531" y="1061357"/>
            <a:ext cx="9243826" cy="5649005"/>
          </a:xfrm>
          <a:prstGeom prst="rect">
            <a:avLst/>
          </a:prstGeom>
        </p:spPr>
      </p:pic>
      <p:sp>
        <p:nvSpPr>
          <p:cNvPr id="11266" name="Rectangle 2">
            <a:extLst>
              <a:ext uri="{FF2B5EF4-FFF2-40B4-BE49-F238E27FC236}">
                <a16:creationId xmlns:a16="http://schemas.microsoft.com/office/drawing/2014/main" id="{33E5A104-7186-41BA-89AF-FAFE3F3596A1}"/>
              </a:ext>
            </a:extLst>
          </p:cNvPr>
          <p:cNvSpPr>
            <a:spLocks noGrp="1" noChangeArrowheads="1"/>
          </p:cNvSpPr>
          <p:nvPr>
            <p:ph type="title"/>
          </p:nvPr>
        </p:nvSpPr>
        <p:spPr>
          <a:xfrm>
            <a:off x="1273856" y="18256"/>
            <a:ext cx="8278812" cy="782638"/>
          </a:xfrm>
          <a:noFill/>
        </p:spPr>
        <p:txBody>
          <a:bodyPr/>
          <a:lstStyle/>
          <a:p>
            <a:pPr eaLnBrk="1" hangingPunct="1"/>
            <a:r>
              <a:rPr lang="zh-CN" altLang="en-US" dirty="0"/>
              <a:t>精子细胞变形成精子：</a:t>
            </a:r>
          </a:p>
        </p:txBody>
      </p:sp>
      <p:grpSp>
        <p:nvGrpSpPr>
          <p:cNvPr id="11268" name="Group 17">
            <a:extLst>
              <a:ext uri="{FF2B5EF4-FFF2-40B4-BE49-F238E27FC236}">
                <a16:creationId xmlns:a16="http://schemas.microsoft.com/office/drawing/2014/main" id="{6B441AB1-14D0-4E7D-A534-BD005BC255DE}"/>
              </a:ext>
            </a:extLst>
          </p:cNvPr>
          <p:cNvGrpSpPr>
            <a:grpSpLocks/>
          </p:cNvGrpSpPr>
          <p:nvPr/>
        </p:nvGrpSpPr>
        <p:grpSpPr bwMode="auto">
          <a:xfrm>
            <a:off x="555447" y="2764681"/>
            <a:ext cx="2329318" cy="1154114"/>
            <a:chOff x="-516" y="1575"/>
            <a:chExt cx="1357" cy="727"/>
          </a:xfrm>
          <a:noFill/>
        </p:grpSpPr>
        <p:sp>
          <p:nvSpPr>
            <p:cNvPr id="11281" name="Rectangle 11">
              <a:extLst>
                <a:ext uri="{FF2B5EF4-FFF2-40B4-BE49-F238E27FC236}">
                  <a16:creationId xmlns:a16="http://schemas.microsoft.com/office/drawing/2014/main" id="{02143267-5FF2-4576-900F-908D9396EDD1}"/>
                </a:ext>
              </a:extLst>
            </p:cNvPr>
            <p:cNvSpPr>
              <a:spLocks noChangeArrowheads="1"/>
            </p:cNvSpPr>
            <p:nvPr/>
          </p:nvSpPr>
          <p:spPr bwMode="auto">
            <a:xfrm>
              <a:off x="226" y="1575"/>
              <a:ext cx="601" cy="2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细胞核</a:t>
              </a:r>
            </a:p>
          </p:txBody>
        </p:sp>
        <p:sp>
          <p:nvSpPr>
            <p:cNvPr id="11282" name="Text Box 12">
              <a:extLst>
                <a:ext uri="{FF2B5EF4-FFF2-40B4-BE49-F238E27FC236}">
                  <a16:creationId xmlns:a16="http://schemas.microsoft.com/office/drawing/2014/main" id="{6EDC318B-EF9B-4912-91E1-7763A59F19D4}"/>
                </a:ext>
              </a:extLst>
            </p:cNvPr>
            <p:cNvSpPr txBox="1">
              <a:spLocks noChangeArrowheads="1"/>
            </p:cNvSpPr>
            <p:nvPr/>
          </p:nvSpPr>
          <p:spPr bwMode="auto">
            <a:xfrm>
              <a:off x="-516" y="1856"/>
              <a:ext cx="1357" cy="4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solidFill>
                    <a:srgbClr val="FF0000"/>
                  </a:solidFill>
                  <a:latin typeface="微软雅黑" panose="020B0503020204020204" pitchFamily="34" charset="-122"/>
                  <a:ea typeface="微软雅黑" panose="020B0503020204020204" pitchFamily="34" charset="-122"/>
                </a:rPr>
                <a:t>精子头的主要部分</a:t>
              </a:r>
            </a:p>
          </p:txBody>
        </p:sp>
      </p:grpSp>
      <p:sp>
        <p:nvSpPr>
          <p:cNvPr id="11269" name="Rectangle 14">
            <a:extLst>
              <a:ext uri="{FF2B5EF4-FFF2-40B4-BE49-F238E27FC236}">
                <a16:creationId xmlns:a16="http://schemas.microsoft.com/office/drawing/2014/main" id="{3CC90197-0992-43AE-8133-6155055ED59A}"/>
              </a:ext>
            </a:extLst>
          </p:cNvPr>
          <p:cNvSpPr>
            <a:spLocks noChangeArrowheads="1"/>
          </p:cNvSpPr>
          <p:nvPr/>
        </p:nvSpPr>
        <p:spPr bwMode="auto">
          <a:xfrm>
            <a:off x="2279650" y="985258"/>
            <a:ext cx="1107996" cy="369332"/>
          </a:xfrm>
          <a:prstGeom prst="rect">
            <a:avLst/>
          </a:prstGeom>
          <a:noFill/>
          <a:ln>
            <a:noFill/>
          </a:ln>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1800" b="1" dirty="0">
                <a:latin typeface="微软雅黑" panose="020B0503020204020204" pitchFamily="34" charset="-122"/>
                <a:ea typeface="微软雅黑" panose="020B0503020204020204" pitchFamily="34" charset="-122"/>
              </a:rPr>
              <a:t>高尔基体</a:t>
            </a:r>
          </a:p>
        </p:txBody>
      </p:sp>
      <p:sp>
        <p:nvSpPr>
          <p:cNvPr id="11270" name="Text Box 15">
            <a:extLst>
              <a:ext uri="{FF2B5EF4-FFF2-40B4-BE49-F238E27FC236}">
                <a16:creationId xmlns:a16="http://schemas.microsoft.com/office/drawing/2014/main" id="{A80C9B86-27C6-4599-83A4-F9B6B36D55EF}"/>
              </a:ext>
            </a:extLst>
          </p:cNvPr>
          <p:cNvSpPr txBox="1">
            <a:spLocks noChangeArrowheads="1"/>
          </p:cNvSpPr>
          <p:nvPr/>
        </p:nvSpPr>
        <p:spPr bwMode="auto">
          <a:xfrm>
            <a:off x="2336800" y="1407595"/>
            <a:ext cx="877889" cy="369332"/>
          </a:xfrm>
          <a:prstGeom prst="rect">
            <a:avLst/>
          </a:prstGeom>
          <a:noFill/>
          <a:ln>
            <a:noFill/>
          </a:ln>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1800" b="1" dirty="0">
                <a:solidFill>
                  <a:srgbClr val="FF0000"/>
                </a:solidFill>
                <a:latin typeface="微软雅黑" panose="020B0503020204020204" pitchFamily="34" charset="-122"/>
                <a:ea typeface="微软雅黑" panose="020B0503020204020204" pitchFamily="34" charset="-122"/>
              </a:rPr>
              <a:t>顶体</a:t>
            </a:r>
          </a:p>
        </p:txBody>
      </p:sp>
      <p:sp>
        <p:nvSpPr>
          <p:cNvPr id="11271" name="Rectangle 19">
            <a:extLst>
              <a:ext uri="{FF2B5EF4-FFF2-40B4-BE49-F238E27FC236}">
                <a16:creationId xmlns:a16="http://schemas.microsoft.com/office/drawing/2014/main" id="{CCAF89E8-4086-4AF7-BE53-50C931BE9AC0}"/>
              </a:ext>
            </a:extLst>
          </p:cNvPr>
          <p:cNvSpPr>
            <a:spLocks noChangeArrowheads="1"/>
          </p:cNvSpPr>
          <p:nvPr/>
        </p:nvSpPr>
        <p:spPr bwMode="auto">
          <a:xfrm>
            <a:off x="5792452" y="1303137"/>
            <a:ext cx="1188017" cy="400110"/>
          </a:xfrm>
          <a:prstGeom prst="rect">
            <a:avLst/>
          </a:prstGeom>
          <a:noFill/>
          <a:ln>
            <a:noFill/>
          </a:ln>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线粒体</a:t>
            </a:r>
          </a:p>
        </p:txBody>
      </p:sp>
      <p:sp>
        <p:nvSpPr>
          <p:cNvPr id="11272" name="Rectangle 20">
            <a:extLst>
              <a:ext uri="{FF2B5EF4-FFF2-40B4-BE49-F238E27FC236}">
                <a16:creationId xmlns:a16="http://schemas.microsoft.com/office/drawing/2014/main" id="{C6A0AF4A-F528-4F94-9657-8E212CAE59AC}"/>
              </a:ext>
            </a:extLst>
          </p:cNvPr>
          <p:cNvSpPr>
            <a:spLocks noChangeArrowheads="1"/>
          </p:cNvSpPr>
          <p:nvPr/>
        </p:nvSpPr>
        <p:spPr bwMode="auto">
          <a:xfrm>
            <a:off x="6980469" y="3239528"/>
            <a:ext cx="1137578" cy="646331"/>
          </a:xfrm>
          <a:prstGeom prst="rect">
            <a:avLst/>
          </a:prstGeom>
          <a:noFill/>
          <a:ln>
            <a:noFill/>
          </a:ln>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1800" b="1" dirty="0">
                <a:latin typeface="微软雅黑" panose="020B0503020204020204" pitchFamily="34" charset="-122"/>
                <a:ea typeface="微软雅黑" panose="020B0503020204020204" pitchFamily="34" charset="-122"/>
              </a:rPr>
              <a:t>细胞内</a:t>
            </a:r>
          </a:p>
          <a:p>
            <a:pPr algn="ctr" eaLnBrk="1" hangingPunct="1">
              <a:spcBef>
                <a:spcPct val="0"/>
              </a:spcBef>
              <a:buFontTx/>
              <a:buNone/>
            </a:pPr>
            <a:r>
              <a:rPr lang="zh-CN" altLang="en-US" sz="1800" b="1" dirty="0">
                <a:latin typeface="微软雅黑" panose="020B0503020204020204" pitchFamily="34" charset="-122"/>
                <a:ea typeface="微软雅黑" panose="020B0503020204020204" pitchFamily="34" charset="-122"/>
              </a:rPr>
              <a:t>其他物质</a:t>
            </a:r>
          </a:p>
        </p:txBody>
      </p:sp>
      <p:grpSp>
        <p:nvGrpSpPr>
          <p:cNvPr id="11273" name="Group 26">
            <a:extLst>
              <a:ext uri="{FF2B5EF4-FFF2-40B4-BE49-F238E27FC236}">
                <a16:creationId xmlns:a16="http://schemas.microsoft.com/office/drawing/2014/main" id="{ACA9D53E-9ED1-4684-8DA6-D0A9C1B7FCDE}"/>
              </a:ext>
            </a:extLst>
          </p:cNvPr>
          <p:cNvGrpSpPr>
            <a:grpSpLocks/>
          </p:cNvGrpSpPr>
          <p:nvPr/>
        </p:nvGrpSpPr>
        <p:grpSpPr bwMode="auto">
          <a:xfrm>
            <a:off x="2851960" y="2811464"/>
            <a:ext cx="1393825" cy="761998"/>
            <a:chOff x="879" y="1635"/>
            <a:chExt cx="878" cy="480"/>
          </a:xfrm>
          <a:noFill/>
        </p:grpSpPr>
        <p:sp>
          <p:nvSpPr>
            <p:cNvPr id="11279" name="Rectangle 18">
              <a:extLst>
                <a:ext uri="{FF2B5EF4-FFF2-40B4-BE49-F238E27FC236}">
                  <a16:creationId xmlns:a16="http://schemas.microsoft.com/office/drawing/2014/main" id="{C8C09E95-02B8-422C-8BDF-666D9B1A4032}"/>
                </a:ext>
              </a:extLst>
            </p:cNvPr>
            <p:cNvSpPr>
              <a:spLocks noChangeArrowheads="1"/>
            </p:cNvSpPr>
            <p:nvPr/>
          </p:nvSpPr>
          <p:spPr bwMode="auto">
            <a:xfrm>
              <a:off x="1150" y="1635"/>
              <a:ext cx="601" cy="252"/>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中心体</a:t>
              </a:r>
            </a:p>
          </p:txBody>
        </p:sp>
        <p:sp>
          <p:nvSpPr>
            <p:cNvPr id="11280" name="Text Box 21">
              <a:extLst>
                <a:ext uri="{FF2B5EF4-FFF2-40B4-BE49-F238E27FC236}">
                  <a16:creationId xmlns:a16="http://schemas.microsoft.com/office/drawing/2014/main" id="{1139A712-2E9B-47CA-9179-A145587CEBA1}"/>
                </a:ext>
              </a:extLst>
            </p:cNvPr>
            <p:cNvSpPr txBox="1">
              <a:spLocks noChangeArrowheads="1"/>
            </p:cNvSpPr>
            <p:nvPr/>
          </p:nvSpPr>
          <p:spPr bwMode="auto">
            <a:xfrm>
              <a:off x="879" y="1863"/>
              <a:ext cx="878" cy="252"/>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000" b="1" dirty="0">
                  <a:solidFill>
                    <a:srgbClr val="FF0000"/>
                  </a:solidFill>
                  <a:latin typeface="微软雅黑" panose="020B0503020204020204" pitchFamily="34" charset="-122"/>
                  <a:ea typeface="微软雅黑" panose="020B0503020204020204" pitchFamily="34" charset="-122"/>
                </a:rPr>
                <a:t>精子的尾</a:t>
              </a:r>
            </a:p>
          </p:txBody>
        </p:sp>
      </p:grpSp>
      <p:sp>
        <p:nvSpPr>
          <p:cNvPr id="11274" name="Text Box 22">
            <a:extLst>
              <a:ext uri="{FF2B5EF4-FFF2-40B4-BE49-F238E27FC236}">
                <a16:creationId xmlns:a16="http://schemas.microsoft.com/office/drawing/2014/main" id="{79EA75C1-2D0A-47E0-8CA0-F21F05A52F84}"/>
              </a:ext>
            </a:extLst>
          </p:cNvPr>
          <p:cNvSpPr txBox="1">
            <a:spLocks noChangeArrowheads="1"/>
          </p:cNvSpPr>
          <p:nvPr/>
        </p:nvSpPr>
        <p:spPr bwMode="auto">
          <a:xfrm>
            <a:off x="5992548" y="934599"/>
            <a:ext cx="3298822" cy="400110"/>
          </a:xfrm>
          <a:prstGeom prst="rect">
            <a:avLst/>
          </a:prstGeom>
          <a:noFill/>
          <a:ln>
            <a:noFill/>
          </a:ln>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50000"/>
              </a:spcBef>
              <a:buFontTx/>
              <a:buNone/>
            </a:pPr>
            <a:r>
              <a:rPr lang="zh-CN" altLang="en-US" sz="2000" b="1" dirty="0">
                <a:solidFill>
                  <a:srgbClr val="FF0000"/>
                </a:solidFill>
                <a:latin typeface="微软雅黑" panose="020B0503020204020204" pitchFamily="34" charset="-122"/>
                <a:ea typeface="微软雅黑" panose="020B0503020204020204" pitchFamily="34" charset="-122"/>
              </a:rPr>
              <a:t>线粒体鞘（尾的基部）</a:t>
            </a:r>
          </a:p>
        </p:txBody>
      </p:sp>
      <p:sp>
        <p:nvSpPr>
          <p:cNvPr id="11275" name="Text Box 23">
            <a:extLst>
              <a:ext uri="{FF2B5EF4-FFF2-40B4-BE49-F238E27FC236}">
                <a16:creationId xmlns:a16="http://schemas.microsoft.com/office/drawing/2014/main" id="{E0266A7E-7670-4B52-A8CC-E345A2B7A830}"/>
              </a:ext>
            </a:extLst>
          </p:cNvPr>
          <p:cNvSpPr txBox="1">
            <a:spLocks noChangeArrowheads="1"/>
          </p:cNvSpPr>
          <p:nvPr/>
        </p:nvSpPr>
        <p:spPr bwMode="auto">
          <a:xfrm>
            <a:off x="6096000" y="3960823"/>
            <a:ext cx="2736850" cy="861774"/>
          </a:xfrm>
          <a:prstGeom prst="rect">
            <a:avLst/>
          </a:prstGeom>
          <a:noFill/>
          <a:ln>
            <a:noFill/>
          </a:ln>
        </p:spPr>
        <p:txBody>
          <a:bodyPr>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000" b="1" dirty="0">
                <a:solidFill>
                  <a:srgbClr val="FF0000"/>
                </a:solidFill>
                <a:latin typeface="微软雅黑" panose="020B0503020204020204" pitchFamily="34" charset="-122"/>
                <a:ea typeface="微软雅黑" panose="020B0503020204020204" pitchFamily="34" charset="-122"/>
              </a:rPr>
              <a:t>原生质滴</a:t>
            </a:r>
          </a:p>
          <a:p>
            <a:pPr algn="ctr" eaLnBrk="1" hangingPunct="1">
              <a:spcBef>
                <a:spcPct val="50000"/>
              </a:spcBef>
              <a:buFontTx/>
              <a:buNone/>
            </a:pPr>
            <a:r>
              <a:rPr lang="zh-CN" altLang="en-US" sz="2000" b="1" dirty="0">
                <a:solidFill>
                  <a:srgbClr val="FF0000"/>
                </a:solidFill>
                <a:latin typeface="微软雅黑" panose="020B0503020204020204" pitchFamily="34" charset="-122"/>
                <a:ea typeface="微软雅黑" panose="020B0503020204020204" pitchFamily="34" charset="-122"/>
              </a:rPr>
              <a:t>（球状，最后脱落）</a:t>
            </a:r>
          </a:p>
        </p:txBody>
      </p:sp>
      <p:sp>
        <p:nvSpPr>
          <p:cNvPr id="21" name="Rectangle 18">
            <a:extLst>
              <a:ext uri="{FF2B5EF4-FFF2-40B4-BE49-F238E27FC236}">
                <a16:creationId xmlns:a16="http://schemas.microsoft.com/office/drawing/2014/main" id="{8F186232-6D80-4BB4-882C-55ACC6453BA1}"/>
              </a:ext>
            </a:extLst>
          </p:cNvPr>
          <p:cNvSpPr>
            <a:spLocks noChangeArrowheads="1"/>
          </p:cNvSpPr>
          <p:nvPr/>
        </p:nvSpPr>
        <p:spPr bwMode="auto">
          <a:xfrm>
            <a:off x="4556293" y="2802079"/>
            <a:ext cx="942107" cy="707886"/>
          </a:xfrm>
          <a:prstGeom prst="rect">
            <a:avLst/>
          </a:prstGeom>
          <a:no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  微管</a:t>
            </a:r>
            <a:endParaRPr lang="en-US" altLang="zh-CN" sz="2000" b="1" dirty="0">
              <a:latin typeface="微软雅黑" panose="020B0503020204020204" pitchFamily="34" charset="-122"/>
              <a:ea typeface="微软雅黑" panose="020B0503020204020204" pitchFamily="34" charset="-122"/>
            </a:endParaRPr>
          </a:p>
          <a:p>
            <a:pPr algn="ct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鞭毛</a:t>
            </a:r>
          </a:p>
        </p:txBody>
      </p:sp>
      <p:sp>
        <p:nvSpPr>
          <p:cNvPr id="22" name="Text Box 15">
            <a:extLst>
              <a:ext uri="{FF2B5EF4-FFF2-40B4-BE49-F238E27FC236}">
                <a16:creationId xmlns:a16="http://schemas.microsoft.com/office/drawing/2014/main" id="{623ACEB7-FF56-4F2D-BD98-315B66D9FC13}"/>
              </a:ext>
            </a:extLst>
          </p:cNvPr>
          <p:cNvSpPr txBox="1">
            <a:spLocks noChangeArrowheads="1"/>
          </p:cNvSpPr>
          <p:nvPr/>
        </p:nvSpPr>
        <p:spPr bwMode="auto">
          <a:xfrm>
            <a:off x="7437986" y="1605721"/>
            <a:ext cx="877889" cy="400110"/>
          </a:xfrm>
          <a:prstGeom prst="rect">
            <a:avLst/>
          </a:prstGeom>
          <a:noFill/>
          <a:ln>
            <a:noFill/>
          </a:ln>
        </p:spPr>
        <p:txBody>
          <a:bodyPr wrap="squar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algn="ctr" eaLnBrk="1" hangingPunct="1">
              <a:spcBef>
                <a:spcPct val="50000"/>
              </a:spcBef>
              <a:buFontTx/>
              <a:buNone/>
            </a:pPr>
            <a:r>
              <a:rPr lang="zh-CN" altLang="en-US" sz="2000" b="1" dirty="0">
                <a:latin typeface="微软雅黑" panose="020B0503020204020204" pitchFamily="34" charset="-122"/>
                <a:ea typeface="微软雅黑" panose="020B0503020204020204" pitchFamily="34" charset="-122"/>
              </a:rPr>
              <a:t>顶体</a:t>
            </a:r>
          </a:p>
        </p:txBody>
      </p:sp>
      <p:sp>
        <p:nvSpPr>
          <p:cNvPr id="23" name="Rectangle 11">
            <a:extLst>
              <a:ext uri="{FF2B5EF4-FFF2-40B4-BE49-F238E27FC236}">
                <a16:creationId xmlns:a16="http://schemas.microsoft.com/office/drawing/2014/main" id="{276649D5-F8F8-48F5-8183-584ED793B6BD}"/>
              </a:ext>
            </a:extLst>
          </p:cNvPr>
          <p:cNvSpPr>
            <a:spLocks noChangeArrowheads="1"/>
          </p:cNvSpPr>
          <p:nvPr/>
        </p:nvSpPr>
        <p:spPr bwMode="auto">
          <a:xfrm>
            <a:off x="7377443" y="1932483"/>
            <a:ext cx="877163"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1800" b="1" dirty="0">
                <a:latin typeface="微软雅黑" panose="020B0503020204020204" pitchFamily="34" charset="-122"/>
                <a:ea typeface="微软雅黑" panose="020B0503020204020204" pitchFamily="34" charset="-122"/>
              </a:rPr>
              <a:t>细胞核</a:t>
            </a:r>
          </a:p>
        </p:txBody>
      </p:sp>
      <p:sp>
        <p:nvSpPr>
          <p:cNvPr id="24" name="Rectangle 11">
            <a:extLst>
              <a:ext uri="{FF2B5EF4-FFF2-40B4-BE49-F238E27FC236}">
                <a16:creationId xmlns:a16="http://schemas.microsoft.com/office/drawing/2014/main" id="{E14766B6-A6F3-4065-83E5-8053FE7960EB}"/>
              </a:ext>
            </a:extLst>
          </p:cNvPr>
          <p:cNvSpPr>
            <a:spLocks noChangeArrowheads="1"/>
          </p:cNvSpPr>
          <p:nvPr/>
        </p:nvSpPr>
        <p:spPr bwMode="auto">
          <a:xfrm>
            <a:off x="9929400" y="2955967"/>
            <a:ext cx="441146"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头</a:t>
            </a:r>
          </a:p>
        </p:txBody>
      </p:sp>
      <p:sp>
        <p:nvSpPr>
          <p:cNvPr id="25" name="Rectangle 11">
            <a:extLst>
              <a:ext uri="{FF2B5EF4-FFF2-40B4-BE49-F238E27FC236}">
                <a16:creationId xmlns:a16="http://schemas.microsoft.com/office/drawing/2014/main" id="{A8919790-EFEC-4190-9A0E-AEE66E1A49BE}"/>
              </a:ext>
            </a:extLst>
          </p:cNvPr>
          <p:cNvSpPr>
            <a:spLocks noChangeArrowheads="1"/>
          </p:cNvSpPr>
          <p:nvPr/>
        </p:nvSpPr>
        <p:spPr bwMode="auto">
          <a:xfrm>
            <a:off x="8775237" y="2947592"/>
            <a:ext cx="1210588"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线粒体鞘</a:t>
            </a:r>
          </a:p>
        </p:txBody>
      </p:sp>
      <p:sp>
        <p:nvSpPr>
          <p:cNvPr id="26" name="Rectangle 11">
            <a:extLst>
              <a:ext uri="{FF2B5EF4-FFF2-40B4-BE49-F238E27FC236}">
                <a16:creationId xmlns:a16="http://schemas.microsoft.com/office/drawing/2014/main" id="{F98280A7-0FE1-4F4E-BCD2-0B9399E2A080}"/>
              </a:ext>
            </a:extLst>
          </p:cNvPr>
          <p:cNvSpPr>
            <a:spLocks noChangeArrowheads="1"/>
          </p:cNvSpPr>
          <p:nvPr/>
        </p:nvSpPr>
        <p:spPr bwMode="auto">
          <a:xfrm>
            <a:off x="8073693" y="4982752"/>
            <a:ext cx="441146"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SzPct val="75000"/>
              <a:buBlip>
                <a:blip r:embed="rId5"/>
              </a:buBlip>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har char="•"/>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har char="–"/>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tx2"/>
              </a:buClr>
              <a:buChar char="–"/>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anose="020B0604030504040204" pitchFamily="34" charset="0"/>
                <a:ea typeface="宋体" panose="02010600030101010101" pitchFamily="2" charset="-122"/>
              </a:defRPr>
            </a:lvl9pPr>
          </a:lstStyle>
          <a:p>
            <a:pPr eaLnBrk="1" hangingPunct="1">
              <a:spcBef>
                <a:spcPct val="0"/>
              </a:spcBef>
              <a:buFontTx/>
              <a:buNone/>
            </a:pPr>
            <a:r>
              <a:rPr lang="zh-CN" altLang="en-US" sz="2000" b="1" dirty="0">
                <a:latin typeface="微软雅黑" panose="020B0503020204020204" pitchFamily="34" charset="-122"/>
                <a:ea typeface="微软雅黑" panose="020B0503020204020204" pitchFamily="34" charset="-122"/>
              </a:rPr>
              <a:t>尾</a:t>
            </a:r>
          </a:p>
        </p:txBody>
      </p:sp>
    </p:spTree>
  </p:cSld>
  <p:clrMapOvr>
    <a:masterClrMapping/>
  </p:clrMapOvr>
</p:sld>
</file>

<file path=ppt/theme/theme1.xml><?xml version="1.0" encoding="utf-8"?>
<a:theme xmlns:a="http://schemas.openxmlformats.org/drawingml/2006/main" name="1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2896</TotalTime>
  <Words>6050</Words>
  <Application>Microsoft Office PowerPoint</Application>
  <PresentationFormat>宽屏</PresentationFormat>
  <Paragraphs>575</Paragraphs>
  <Slides>83</Slides>
  <Notes>53</Notes>
  <HiddenSlides>0</HiddenSlides>
  <MMClips>0</MMClips>
  <ScaleCrop>false</ScaleCrop>
  <HeadingPairs>
    <vt:vector size="8" baseType="variant">
      <vt:variant>
        <vt:lpstr>已用的字体</vt:lpstr>
      </vt:variant>
      <vt:variant>
        <vt:i4>18</vt:i4>
      </vt:variant>
      <vt:variant>
        <vt:lpstr>主题</vt:lpstr>
      </vt:variant>
      <vt:variant>
        <vt:i4>3</vt:i4>
      </vt:variant>
      <vt:variant>
        <vt:lpstr>嵌入 OLE 服务器</vt:lpstr>
      </vt:variant>
      <vt:variant>
        <vt:i4>1</vt:i4>
      </vt:variant>
      <vt:variant>
        <vt:lpstr>幻灯片标题</vt:lpstr>
      </vt:variant>
      <vt:variant>
        <vt:i4>83</vt:i4>
      </vt:variant>
    </vt:vector>
  </HeadingPairs>
  <TitlesOfParts>
    <vt:vector size="105" baseType="lpstr">
      <vt:lpstr>Malgun Gothic</vt:lpstr>
      <vt:lpstr>MS PGothic</vt:lpstr>
      <vt:lpstr>等线</vt:lpstr>
      <vt:lpstr>仿宋_GB2312</vt:lpstr>
      <vt:lpstr>黑体</vt:lpstr>
      <vt:lpstr>华文新魏</vt:lpstr>
      <vt:lpstr>楷体</vt:lpstr>
      <vt:lpstr>楷体_GB2312</vt:lpstr>
      <vt:lpstr>隶书</vt:lpstr>
      <vt:lpstr>宋体</vt:lpstr>
      <vt:lpstr>微软雅黑</vt:lpstr>
      <vt:lpstr>幼圆</vt:lpstr>
      <vt:lpstr>Arial</vt:lpstr>
      <vt:lpstr>Calibri</vt:lpstr>
      <vt:lpstr>Times</vt:lpstr>
      <vt:lpstr>Times New Roman</vt:lpstr>
      <vt:lpstr>Verdana</vt:lpstr>
      <vt:lpstr>Wingdings</vt:lpstr>
      <vt:lpstr>1_282TGp_food_light_ani</vt:lpstr>
      <vt:lpstr>2_282TGp_food_light_ani</vt:lpstr>
      <vt:lpstr>3_282TGp_food_light_ani</vt:lpstr>
      <vt:lpstr>位图图像</vt:lpstr>
      <vt:lpstr>专题3  胚胎工程</vt:lpstr>
      <vt:lpstr>胚胎工程的概念</vt:lpstr>
      <vt:lpstr>PowerPoint 演示文稿</vt:lpstr>
      <vt:lpstr>一、体内受精和早期胚胎发育</vt:lpstr>
      <vt:lpstr>1. 精子的发生</vt:lpstr>
      <vt:lpstr>PowerPoint 演示文稿</vt:lpstr>
      <vt:lpstr>1. 精子的发生</vt:lpstr>
      <vt:lpstr>精子结构</vt:lpstr>
      <vt:lpstr>精子细胞变形成精子：</vt:lpstr>
      <vt:lpstr>问题：</vt:lpstr>
      <vt:lpstr>2. 卵子的发生</vt:lpstr>
      <vt:lpstr>卵巢</vt:lpstr>
      <vt:lpstr>卵泡</vt:lpstr>
      <vt:lpstr>PowerPoint 演示文稿</vt:lpstr>
      <vt:lpstr>2. 卵子的发生</vt:lpstr>
      <vt:lpstr>PowerPoint 演示文稿</vt:lpstr>
      <vt:lpstr>PowerPoint 演示文稿</vt:lpstr>
      <vt:lpstr>PowerPoint 演示文稿</vt:lpstr>
      <vt:lpstr>PowerPoint 演示文稿</vt:lpstr>
      <vt:lpstr>3. 受精</vt:lpstr>
      <vt:lpstr>3. 受精</vt:lpstr>
      <vt:lpstr>3. 受精</vt:lpstr>
      <vt:lpstr>3. 受精</vt:lpstr>
      <vt:lpstr>受精</vt:lpstr>
      <vt:lpstr>3. 受精</vt:lpstr>
      <vt:lpstr>3. 受精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 胚胎发育</vt:lpstr>
      <vt:lpstr>4. 胚胎发育</vt:lpstr>
      <vt:lpstr>PowerPoint 演示文稿</vt:lpstr>
      <vt:lpstr>人类胚胎的早期发育（第6天囊胚附着子宫壁上）</vt:lpstr>
      <vt:lpstr>人类胚胎的早期发育（第7天正在植入的胚）</vt:lpstr>
      <vt:lpstr>人类胚胎的早期发育（第10天已植入的胚）</vt:lpstr>
      <vt:lpstr>人类胚胎的早期发育（第16天三胚层的胚胎）</vt:lpstr>
      <vt:lpstr>三胚层发育成身体的各个部分</vt:lpstr>
      <vt:lpstr>人类胚胎发育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胚胎工程的应用及前景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rdingyan2008@xjtu.edu.cn</dc:creator>
  <cp:lastModifiedBy>馨桐 肖</cp:lastModifiedBy>
  <cp:revision>195</cp:revision>
  <dcterms:created xsi:type="dcterms:W3CDTF">2020-03-27T03:21:13Z</dcterms:created>
  <dcterms:modified xsi:type="dcterms:W3CDTF">2024-06-10T14:21:41Z</dcterms:modified>
</cp:coreProperties>
</file>